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82" r:id="rId2"/>
    <p:sldId id="327" r:id="rId3"/>
    <p:sldId id="293" r:id="rId4"/>
    <p:sldId id="323" r:id="rId5"/>
    <p:sldId id="324" r:id="rId6"/>
    <p:sldId id="325" r:id="rId7"/>
    <p:sldId id="326" r:id="rId8"/>
    <p:sldId id="304" r:id="rId9"/>
    <p:sldId id="305" r:id="rId10"/>
    <p:sldId id="329" r:id="rId11"/>
    <p:sldId id="341" r:id="rId12"/>
    <p:sldId id="335" r:id="rId13"/>
    <p:sldId id="330" r:id="rId14"/>
    <p:sldId id="340" r:id="rId15"/>
    <p:sldId id="337" r:id="rId16"/>
    <p:sldId id="347" r:id="rId17"/>
    <p:sldId id="336" r:id="rId18"/>
    <p:sldId id="342" r:id="rId19"/>
    <p:sldId id="345" r:id="rId20"/>
    <p:sldId id="318" r:id="rId21"/>
    <p:sldId id="331" r:id="rId22"/>
    <p:sldId id="332" r:id="rId23"/>
    <p:sldId id="333" r:id="rId24"/>
    <p:sldId id="314" r:id="rId25"/>
    <p:sldId id="334" r:id="rId26"/>
    <p:sldId id="338" r:id="rId27"/>
    <p:sldId id="339" r:id="rId28"/>
    <p:sldId id="343" r:id="rId29"/>
    <p:sldId id="315" r:id="rId30"/>
    <p:sldId id="32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p:scale>
          <a:sx n="66" d="100"/>
          <a:sy n="66" d="100"/>
        </p:scale>
        <p:origin x="687"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E957C9-775C-4389-B916-0FAF5B2812DB}" type="datetimeFigureOut">
              <a:rPr lang="en-US" smtClean="0"/>
              <a:t>10/17/2018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AC63F8-8033-4567-A871-8203E66FF2EC}" type="slidenum">
              <a:rPr lang="en-US" smtClean="0"/>
              <a:t>‹#›</a:t>
            </a:fld>
            <a:endParaRPr lang="en-US"/>
          </a:p>
        </p:txBody>
      </p:sp>
    </p:spTree>
    <p:extLst>
      <p:ext uri="{BB962C8B-B14F-4D97-AF65-F5344CB8AC3E}">
        <p14:creationId xmlns:p14="http://schemas.microsoft.com/office/powerpoint/2010/main" val="287399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5" name="Slide Number Placeholder 4"/>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75825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3</a:t>
            </a:fld>
            <a:endParaRPr lang="en-US"/>
          </a:p>
        </p:txBody>
      </p:sp>
    </p:spTree>
    <p:extLst>
      <p:ext uri="{BB962C8B-B14F-4D97-AF65-F5344CB8AC3E}">
        <p14:creationId xmlns:p14="http://schemas.microsoft.com/office/powerpoint/2010/main" val="4277526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4</a:t>
            </a:fld>
            <a:endParaRPr lang="en-US"/>
          </a:p>
        </p:txBody>
      </p:sp>
    </p:spTree>
    <p:extLst>
      <p:ext uri="{BB962C8B-B14F-4D97-AF65-F5344CB8AC3E}">
        <p14:creationId xmlns:p14="http://schemas.microsoft.com/office/powerpoint/2010/main" val="1449366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5</a:t>
            </a:fld>
            <a:endParaRPr lang="en-US"/>
          </a:p>
        </p:txBody>
      </p:sp>
    </p:spTree>
    <p:extLst>
      <p:ext uri="{BB962C8B-B14F-4D97-AF65-F5344CB8AC3E}">
        <p14:creationId xmlns:p14="http://schemas.microsoft.com/office/powerpoint/2010/main" val="2650753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6</a:t>
            </a:fld>
            <a:endParaRPr lang="en-US"/>
          </a:p>
        </p:txBody>
      </p:sp>
    </p:spTree>
    <p:extLst>
      <p:ext uri="{BB962C8B-B14F-4D97-AF65-F5344CB8AC3E}">
        <p14:creationId xmlns:p14="http://schemas.microsoft.com/office/powerpoint/2010/main" val="963430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7</a:t>
            </a:fld>
            <a:endParaRPr lang="en-US"/>
          </a:p>
        </p:txBody>
      </p:sp>
    </p:spTree>
    <p:extLst>
      <p:ext uri="{BB962C8B-B14F-4D97-AF65-F5344CB8AC3E}">
        <p14:creationId xmlns:p14="http://schemas.microsoft.com/office/powerpoint/2010/main" val="32023200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E3F83-C137-4A92-991B-C37B5935FD08}" type="slidenum">
              <a:rPr lang="en-US" smtClean="0"/>
              <a:t>8</a:t>
            </a:fld>
            <a:endParaRPr lang="en-US"/>
          </a:p>
        </p:txBody>
      </p:sp>
    </p:spTree>
    <p:extLst>
      <p:ext uri="{BB962C8B-B14F-4D97-AF65-F5344CB8AC3E}">
        <p14:creationId xmlns:p14="http://schemas.microsoft.com/office/powerpoint/2010/main" val="2869139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5E608-4D96-4FC1-8C4F-64EBB91A79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C1DB59-36D7-4280-8954-B13AB9BF6A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F019E6-9113-4774-B7A6-739B2BD2B04D}"/>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1F3C9094-8BC0-4CDA-88BA-F8AC23E5D9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A5A735-732C-4589-92EE-C7F8AC994FFD}"/>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1184084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AF078-8915-4BF5-A89A-A2C61F1EE4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B556FA-64E6-459A-976A-C09D14EAFEB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B89E41-9CF6-44CB-8014-F8A9EFFA4B5E}"/>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11F00A99-B63C-42B0-8939-5B5E0C998A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6896A8-3487-490A-8CD6-1F5382BB1807}"/>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3135604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2A5455-1C23-4618-BB1B-CB27201E92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6F6846-046C-4FE2-BCE5-1E2B86DF6EA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82AD65-24F3-43B3-BF63-88C4B2439D81}"/>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4DB20FDC-E3E9-4060-8853-F5EA2F894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4012BA-FFB5-4120-A672-A87506107E91}"/>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8918741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Edit Master text styles</a:t>
            </a:r>
          </a:p>
        </p:txBody>
      </p:sp>
      <p:sp>
        <p:nvSpPr>
          <p:cNvPr id="12"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583584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CBBAA-A710-4C3E-A0F7-440E01D382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5AD217-7003-4AE4-BB5B-3879CF45E22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0D031-CF0E-459B-AEC0-9E76E20204E2}"/>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7E7F10D4-DDD6-4E87-93CD-33BF03932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D95318-91ED-4F3B-B455-AF22B5E8253F}"/>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41357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C7CC4-3D8C-4F38-92F6-D8A6439906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94D2AF-23C7-437F-A60A-F49C1D44AD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945538C-A6BC-4731-B2CD-99F4F21EC49E}"/>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BD87B872-E1F7-4859-AE91-AD1A08FF68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378DCA-FA2C-48DE-A9A2-FE4FDF6EB7DF}"/>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932729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4D920-0137-4B21-A72A-577951F359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0E3DA8-634D-4AE6-BB65-184BEDC573D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4BE9E6-9899-4090-9C1C-0F6CA04D278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B765A2-6182-487C-881F-2FD1CF7B2E00}"/>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6" name="Footer Placeholder 5">
            <a:extLst>
              <a:ext uri="{FF2B5EF4-FFF2-40B4-BE49-F238E27FC236}">
                <a16:creationId xmlns:a16="http://schemas.microsoft.com/office/drawing/2014/main" id="{778F5412-D017-449D-9D14-78E5FC122B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CEB73A-BBCE-4489-A638-80CF967DF811}"/>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4165576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3E377-CFF3-4905-B7FB-68A3D073AB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6950C4-690F-48BA-92A5-357B795370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8EAFAC-3E8C-4E27-81BE-9203FD47015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C1CA52-BD79-4C41-B65E-41BEF001D8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E1662DB-6536-4305-ADEE-DE775D83EE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44A752-0EEC-47B3-BA76-D913072D34B2}"/>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8" name="Footer Placeholder 7">
            <a:extLst>
              <a:ext uri="{FF2B5EF4-FFF2-40B4-BE49-F238E27FC236}">
                <a16:creationId xmlns:a16="http://schemas.microsoft.com/office/drawing/2014/main" id="{C92EB495-C176-41D9-BA1C-07881516BD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E63AE4-2A8F-47C5-8213-FD1FEB784BC0}"/>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2856810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F7B3C-79F3-41EA-8B3F-D03D151044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C1EFF0C-A405-4FA5-A345-E15262B55CB0}"/>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4" name="Footer Placeholder 3">
            <a:extLst>
              <a:ext uri="{FF2B5EF4-FFF2-40B4-BE49-F238E27FC236}">
                <a16:creationId xmlns:a16="http://schemas.microsoft.com/office/drawing/2014/main" id="{17C26A42-7AEA-49C1-B5FC-82B1A4C3B6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85C133-F5F2-4FE8-97CD-D487B7C4C1CA}"/>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4255233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F30523-DF31-4548-89C3-EB1206C3D46C}"/>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3" name="Footer Placeholder 2">
            <a:extLst>
              <a:ext uri="{FF2B5EF4-FFF2-40B4-BE49-F238E27FC236}">
                <a16:creationId xmlns:a16="http://schemas.microsoft.com/office/drawing/2014/main" id="{B746E8B0-9FCC-45B6-8A3E-AC130D34CC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895475-64A2-443C-B59D-E9EC296EE399}"/>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1463413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5D986-10D8-47CB-B33E-40A550E441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48CCED-73B4-4E13-9102-551BF6F69D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524153-E1E2-417F-A6CC-57C9FDF7FC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76FA8B-CE6B-4438-804D-8581C64C94F7}"/>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6" name="Footer Placeholder 5">
            <a:extLst>
              <a:ext uri="{FF2B5EF4-FFF2-40B4-BE49-F238E27FC236}">
                <a16:creationId xmlns:a16="http://schemas.microsoft.com/office/drawing/2014/main" id="{73226C24-3CA4-451B-8D57-8D01F03A2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64AFB1-AC68-455A-A0CD-FAEF1ECE880D}"/>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970968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11D65-C041-4B3F-98A3-513703CCD0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7CE625-E9A9-4BF2-ABFB-8970F7DA57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8E2D79-7921-491E-86BC-442AFD007D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582A41D-512F-4BF4-B7F0-9D47893F8F0C}"/>
              </a:ext>
            </a:extLst>
          </p:cNvPr>
          <p:cNvSpPr>
            <a:spLocks noGrp="1"/>
          </p:cNvSpPr>
          <p:nvPr>
            <p:ph type="dt" sz="half" idx="10"/>
          </p:nvPr>
        </p:nvSpPr>
        <p:spPr/>
        <p:txBody>
          <a:bodyPr/>
          <a:lstStyle/>
          <a:p>
            <a:fld id="{A15D71A8-C1B3-48A4-8FBB-0ED878B356DA}" type="datetimeFigureOut">
              <a:rPr lang="en-US" smtClean="0"/>
              <a:t>10/17/2018</a:t>
            </a:fld>
            <a:endParaRPr lang="en-US"/>
          </a:p>
        </p:txBody>
      </p:sp>
      <p:sp>
        <p:nvSpPr>
          <p:cNvPr id="6" name="Footer Placeholder 5">
            <a:extLst>
              <a:ext uri="{FF2B5EF4-FFF2-40B4-BE49-F238E27FC236}">
                <a16:creationId xmlns:a16="http://schemas.microsoft.com/office/drawing/2014/main" id="{7C5523D4-C81B-45E5-8FE6-F9EC96C252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08F72E-A445-4404-B04E-00EF01F138CA}"/>
              </a:ext>
            </a:extLst>
          </p:cNvPr>
          <p:cNvSpPr>
            <a:spLocks noGrp="1"/>
          </p:cNvSpPr>
          <p:nvPr>
            <p:ph type="sldNum" sz="quarter" idx="12"/>
          </p:nvPr>
        </p:nvSpPr>
        <p:spPr/>
        <p:txBody>
          <a:bodyPr/>
          <a:lstStyle/>
          <a:p>
            <a:fld id="{C82B2A92-3CAD-4807-A23D-EDEBF9BB496F}" type="slidenum">
              <a:rPr lang="en-US" smtClean="0"/>
              <a:t>‹#›</a:t>
            </a:fld>
            <a:endParaRPr lang="en-US"/>
          </a:p>
        </p:txBody>
      </p:sp>
    </p:spTree>
    <p:extLst>
      <p:ext uri="{BB962C8B-B14F-4D97-AF65-F5344CB8AC3E}">
        <p14:creationId xmlns:p14="http://schemas.microsoft.com/office/powerpoint/2010/main" val="634561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890347-8E6A-4DE3-B7C7-994E3D4CD9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587FCE-8A87-44B1-A811-26A6A8A431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7353F1-459C-47CF-B5DD-94CF3B9253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5D71A8-C1B3-48A4-8FBB-0ED878B356DA}" type="datetimeFigureOut">
              <a:rPr lang="en-US" smtClean="0"/>
              <a:t>10/17/2018</a:t>
            </a:fld>
            <a:endParaRPr lang="en-US"/>
          </a:p>
        </p:txBody>
      </p:sp>
      <p:sp>
        <p:nvSpPr>
          <p:cNvPr id="5" name="Footer Placeholder 4">
            <a:extLst>
              <a:ext uri="{FF2B5EF4-FFF2-40B4-BE49-F238E27FC236}">
                <a16:creationId xmlns:a16="http://schemas.microsoft.com/office/drawing/2014/main" id="{85BB1532-D41E-44FB-9D12-F8D5520316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29E76B-C12B-416B-B945-B46368EAB0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2B2A92-3CAD-4807-A23D-EDEBF9BB496F}" type="slidenum">
              <a:rPr lang="en-US" smtClean="0"/>
              <a:t>‹#›</a:t>
            </a:fld>
            <a:endParaRPr lang="en-US"/>
          </a:p>
        </p:txBody>
      </p:sp>
    </p:spTree>
    <p:extLst>
      <p:ext uri="{BB962C8B-B14F-4D97-AF65-F5344CB8AC3E}">
        <p14:creationId xmlns:p14="http://schemas.microsoft.com/office/powerpoint/2010/main" val="36835959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s://towardsdatascience.com/word-to-vectors-natural-language-processing-b253dd0b0817"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hyperlink" Target="https://arxiv.org/pdf/1310.4546.pdf" TargetMode="External"/><Relationship Id="rId5" Type="http://schemas.openxmlformats.org/officeDocument/2006/relationships/hyperlink" Target="https://arxiv.org/pdf/1301.3781.pdf" TargetMode="Externa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hyperlink" Target="https://iksinc.online/tag/continuous-bag-of-words-cbow/" TargetMode="External"/><Relationship Id="rId4" Type="http://schemas.openxmlformats.org/officeDocument/2006/relationships/hyperlink" Target="https://lilianweng.github.io/lil-log/2017/10/15/learning-word-embedding.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hyperlink" Target="https://www.analyticsvidhya.com/blog/2017/06/word-embeddings-count-word2veec/" TargetMode="Externa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hyperlink" Target="https://www.youtube.com/watch?v=JGHVJXP9NHw" TargetMode="External"/><Relationship Id="rId5" Type="http://schemas.openxmlformats.org/officeDocument/2006/relationships/hyperlink" Target="https://www.ritchieng.com/machine-learning/deep-learning/neural-nets/" TargetMode="Externa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blog.aylien.com/a-review-of-the-recent-history-of-natural-language-processing/" TargetMode="Externa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arxiv.org/pdf/1607.04606.pdf" TargetMode="Externa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hyperlink" Target="https://twitter.com/intent/tweet?text=Word%20embeddings%20in%202017%3A%20Trends%20and%20future%20directions%20%C2%BB&amp;hashtags=word%20embeddings,natural%20language%20processing,nlp&amp;url=http://ruder.io/word-embeddings-2017/"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hyperlink" Target="https://www.youtube.com/watch?v=6N-fev9Zm2s" TargetMode="External"/><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801.06146" TargetMode="External"/><Relationship Id="rId2" Type="http://schemas.openxmlformats.org/officeDocument/2006/relationships/hyperlink" Target="https://arxiv.org/abs/1802.05365" TargetMode="External"/><Relationship Id="rId1" Type="http://schemas.openxmlformats.org/officeDocument/2006/relationships/slideLayout" Target="../slideLayouts/slideLayout7.xml"/><Relationship Id="rId4" Type="http://schemas.openxmlformats.org/officeDocument/2006/relationships/hyperlink" Target="https://s3-us-west-2.amazonaws.com/openai-assets/research-covers/language-unsupervised/language_understanding_paper.pd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hyperlink" Target="https://www.slideshare.net/SebastianRuder/frontiers-of-natural-language-process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b="1" noProof="0" dirty="0"/>
              <a:t>Alex Sherman (alsherman@deloitte.com)</a:t>
            </a:r>
          </a:p>
        </p:txBody>
      </p:sp>
      <p:sp>
        <p:nvSpPr>
          <p:cNvPr id="7" name="Rectangle 6">
            <a:extLst>
              <a:ext uri="{FF2B5EF4-FFF2-40B4-BE49-F238E27FC236}">
                <a16:creationId xmlns:a16="http://schemas.microsoft.com/office/drawing/2014/main" id="{7051EE31-76C7-9F44-B2E1-A18ABD7BEF8A}"/>
              </a:ext>
            </a:extLst>
          </p:cNvPr>
          <p:cNvSpPr/>
          <p:nvPr/>
        </p:nvSpPr>
        <p:spPr>
          <a:xfrm>
            <a:off x="398181" y="882387"/>
            <a:ext cx="8976407" cy="5478423"/>
          </a:xfrm>
          <a:prstGeom prst="rect">
            <a:avLst/>
          </a:prstGeom>
        </p:spPr>
        <p:txBody>
          <a:bodyPr wrap="square">
            <a:spAutoFit/>
          </a:bodyPr>
          <a:lstStyle/>
          <a:p>
            <a:pPr algn="just"/>
            <a:r>
              <a:rPr lang="en-US" sz="2000" b="1" dirty="0"/>
              <a:t>Deloitte Title / Tenure / Service Line</a:t>
            </a:r>
          </a:p>
          <a:p>
            <a:pPr marL="285750" indent="-285750" algn="just">
              <a:buFont typeface="Arial" panose="020B0604020202020204" pitchFamily="34" charset="0"/>
              <a:buChar char="•"/>
            </a:pPr>
            <a:r>
              <a:rPr lang="en-US" sz="2000" dirty="0"/>
              <a:t>SC, 5 years, GPS - Science Based Services</a:t>
            </a:r>
          </a:p>
          <a:p>
            <a:pPr algn="just"/>
            <a:endParaRPr lang="en-US" sz="2000" dirty="0"/>
          </a:p>
          <a:p>
            <a:pPr algn="just"/>
            <a:r>
              <a:rPr lang="en-US" sz="2000" b="1" dirty="0"/>
              <a:t>Current Engagements</a:t>
            </a:r>
          </a:p>
          <a:p>
            <a:pPr marL="171450" indent="-171450" algn="just">
              <a:buFont typeface="Arial" panose="020B0604020202020204" pitchFamily="34" charset="0"/>
              <a:buChar char="•"/>
            </a:pPr>
            <a:r>
              <a:rPr lang="en-US" sz="2000" dirty="0"/>
              <a:t>National Institutes of Health, NIAID</a:t>
            </a:r>
          </a:p>
          <a:p>
            <a:pPr algn="just"/>
            <a:endParaRPr lang="en-US" sz="2000" dirty="0"/>
          </a:p>
          <a:p>
            <a:pPr algn="just">
              <a:spcBef>
                <a:spcPts val="300"/>
              </a:spcBef>
            </a:pPr>
            <a:r>
              <a:rPr lang="en-US" sz="2000" b="1" dirty="0"/>
              <a:t>ML Expertise</a:t>
            </a:r>
          </a:p>
          <a:p>
            <a:pPr marL="171450" lvl="2" indent="-171450" algn="just">
              <a:spcBef>
                <a:spcPts val="300"/>
              </a:spcBef>
              <a:buFont typeface="Arial" panose="020B0604020202020204" pitchFamily="34" charset="0"/>
              <a:buChar char="•"/>
            </a:pPr>
            <a:r>
              <a:rPr lang="en-US" sz="2000" dirty="0"/>
              <a:t>Instructor - ML Guild 8-week NLP Practicum </a:t>
            </a:r>
          </a:p>
          <a:p>
            <a:pPr marL="171450" lvl="2" indent="-171450" algn="just" defTabSz="914400">
              <a:spcBef>
                <a:spcPts val="300"/>
              </a:spcBef>
              <a:buFont typeface="Arial" panose="020B0604020202020204" pitchFamily="34" charset="0"/>
              <a:buChar char="•"/>
            </a:pPr>
            <a:r>
              <a:rPr lang="en-US" sz="2000" dirty="0"/>
              <a:t>Instructor - General Assembly 10-week Data Science Program</a:t>
            </a:r>
          </a:p>
          <a:p>
            <a:pPr marL="171450" lvl="2" indent="-171450" algn="just" defTabSz="914400">
              <a:spcBef>
                <a:spcPts val="300"/>
              </a:spcBef>
              <a:buFont typeface="Arial" panose="020B0604020202020204" pitchFamily="34" charset="0"/>
              <a:buChar char="•"/>
            </a:pPr>
            <a:r>
              <a:rPr lang="en-US" sz="2000" dirty="0"/>
              <a:t>Author, </a:t>
            </a:r>
            <a:r>
              <a:rPr lang="en-US" sz="2000" i="1" dirty="0"/>
              <a:t>52 Things We Wish Someone Had Told Us About Customer Analytics</a:t>
            </a:r>
          </a:p>
          <a:p>
            <a:pPr algn="just"/>
            <a:endParaRPr lang="en-US" sz="2000" b="1" dirty="0"/>
          </a:p>
          <a:p>
            <a:pPr algn="just"/>
            <a:r>
              <a:rPr lang="en-US" sz="2000" b="1" dirty="0"/>
              <a:t>Education</a:t>
            </a:r>
          </a:p>
          <a:p>
            <a:pPr marL="171450" indent="-171450" algn="just">
              <a:buFont typeface="Arial" panose="020B0604020202020204" pitchFamily="34" charset="0"/>
              <a:buChar char="•"/>
            </a:pPr>
            <a:r>
              <a:rPr lang="en-US" sz="2000" dirty="0"/>
              <a:t>UPenn, Master of Computer and Information Technology (2018-2020)</a:t>
            </a:r>
          </a:p>
          <a:p>
            <a:pPr marL="171450" indent="-171450" algn="just">
              <a:buFont typeface="Arial" panose="020B0604020202020204" pitchFamily="34" charset="0"/>
              <a:buChar char="•"/>
            </a:pPr>
            <a:r>
              <a:rPr lang="en-US" sz="2000" dirty="0"/>
              <a:t>Temple, BBA, Marketing (2013)</a:t>
            </a:r>
          </a:p>
          <a:p>
            <a:pPr algn="just"/>
            <a:endParaRPr lang="en-US" sz="2000" b="1" dirty="0"/>
          </a:p>
          <a:p>
            <a:pPr algn="just"/>
            <a:r>
              <a:rPr lang="en-US" sz="2000" b="1" dirty="0"/>
              <a:t>Fun Fact</a:t>
            </a:r>
          </a:p>
          <a:p>
            <a:pPr marL="285750" indent="-285750" algn="just">
              <a:buFont typeface="Arial" panose="020B0604020202020204" pitchFamily="34" charset="0"/>
              <a:buChar char="•"/>
            </a:pPr>
            <a:r>
              <a:rPr lang="en-US" sz="2000" dirty="0"/>
              <a:t>Jazz Percussionist (~18 years)</a:t>
            </a:r>
          </a:p>
        </p:txBody>
      </p:sp>
      <p:pic>
        <p:nvPicPr>
          <p:cNvPr id="5" name="Picture 4">
            <a:extLst>
              <a:ext uri="{FF2B5EF4-FFF2-40B4-BE49-F238E27FC236}">
                <a16:creationId xmlns:a16="http://schemas.microsoft.com/office/drawing/2014/main" id="{2A4BFFAD-CFC6-48A3-A712-2EB12FBEF6C7}"/>
              </a:ext>
            </a:extLst>
          </p:cNvPr>
          <p:cNvPicPr>
            <a:picLocks noChangeAspect="1"/>
          </p:cNvPicPr>
          <p:nvPr/>
        </p:nvPicPr>
        <p:blipFill rotWithShape="1">
          <a:blip r:embed="rId3">
            <a:extLst>
              <a:ext uri="{28A0092B-C50C-407E-A947-70E740481C1C}">
                <a14:useLocalDpi xmlns:a14="http://schemas.microsoft.com/office/drawing/2010/main" val="0"/>
              </a:ext>
            </a:extLst>
          </a:blip>
          <a:srcRect t="3724"/>
          <a:stretch/>
        </p:blipFill>
        <p:spPr>
          <a:xfrm>
            <a:off x="10035328" y="402587"/>
            <a:ext cx="1686772" cy="2444661"/>
          </a:xfrm>
          <a:prstGeom prst="rect">
            <a:avLst/>
          </a:prstGeom>
        </p:spPr>
      </p:pic>
    </p:spTree>
    <p:extLst>
      <p:ext uri="{BB962C8B-B14F-4D97-AF65-F5344CB8AC3E}">
        <p14:creationId xmlns:p14="http://schemas.microsoft.com/office/powerpoint/2010/main" val="4265840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2536466"/>
            <a:ext cx="4325510" cy="306125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blog.aylien.com/wp-content/uploads/2018/09/collobert_icml2008.png">
            <a:extLst>
              <a:ext uri="{FF2B5EF4-FFF2-40B4-BE49-F238E27FC236}">
                <a16:creationId xmlns:a16="http://schemas.microsoft.com/office/drawing/2014/main" id="{8C8CFA4F-6E86-4505-BFF0-253AA7045C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0682" y="853285"/>
            <a:ext cx="7511588" cy="429916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801E44A-CA51-4AE9-B9F9-27F22F981E71}"/>
              </a:ext>
            </a:extLst>
          </p:cNvPr>
          <p:cNvSpPr/>
          <p:nvPr/>
        </p:nvSpPr>
        <p:spPr>
          <a:xfrm>
            <a:off x="5567437" y="5338162"/>
            <a:ext cx="6096000" cy="646331"/>
          </a:xfrm>
          <a:prstGeom prst="rect">
            <a:avLst/>
          </a:prstGeom>
        </p:spPr>
        <p:txBody>
          <a:bodyPr>
            <a:spAutoFit/>
          </a:bodyPr>
          <a:lstStyle/>
          <a:p>
            <a:r>
              <a:rPr lang="en-US" dirty="0">
                <a:solidFill>
                  <a:srgbClr val="000000"/>
                </a:solidFill>
                <a:latin typeface="Open Sans" panose="020B0606030504020204" pitchFamily="34" charset="0"/>
              </a:rPr>
              <a:t>Figure 2: Sharing of word embedding matrices (Collobert &amp; Weston, 2008; Collobert et al., 2011)</a:t>
            </a:r>
            <a:endParaRPr lang="en-US" dirty="0"/>
          </a:p>
        </p:txBody>
      </p:sp>
    </p:spTree>
    <p:extLst>
      <p:ext uri="{BB962C8B-B14F-4D97-AF65-F5344CB8AC3E}">
        <p14:creationId xmlns:p14="http://schemas.microsoft.com/office/powerpoint/2010/main" val="302943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E221B98-4F27-470E-9AF2-9351D6726267}"/>
              </a:ext>
            </a:extLst>
          </p:cNvPr>
          <p:cNvPicPr>
            <a:picLocks noChangeAspect="1"/>
          </p:cNvPicPr>
          <p:nvPr/>
        </p:nvPicPr>
        <p:blipFill rotWithShape="1">
          <a:blip r:embed="rId3">
            <a:extLst>
              <a:ext uri="{28A0092B-C50C-407E-A947-70E740481C1C}">
                <a14:useLocalDpi xmlns:a14="http://schemas.microsoft.com/office/drawing/2010/main" val="0"/>
              </a:ext>
            </a:extLst>
          </a:blip>
          <a:srcRect t="16133"/>
          <a:stretch/>
        </p:blipFill>
        <p:spPr>
          <a:xfrm>
            <a:off x="4723057" y="1564841"/>
            <a:ext cx="7468943" cy="3743059"/>
          </a:xfrm>
          <a:prstGeom prst="rect">
            <a:avLst/>
          </a:prstGeom>
        </p:spPr>
      </p:pic>
      <p:sp>
        <p:nvSpPr>
          <p:cNvPr id="2" name="TextBox 1">
            <a:extLst>
              <a:ext uri="{FF2B5EF4-FFF2-40B4-BE49-F238E27FC236}">
                <a16:creationId xmlns:a16="http://schemas.microsoft.com/office/drawing/2014/main" id="{D91865AD-854C-4DE6-B301-3FA2272AB46C}"/>
              </a:ext>
            </a:extLst>
          </p:cNvPr>
          <p:cNvSpPr txBox="1"/>
          <p:nvPr/>
        </p:nvSpPr>
        <p:spPr>
          <a:xfrm>
            <a:off x="4723057" y="1041621"/>
            <a:ext cx="7468943" cy="523220"/>
          </a:xfrm>
          <a:prstGeom prst="rect">
            <a:avLst/>
          </a:prstGeom>
          <a:noFill/>
        </p:spPr>
        <p:txBody>
          <a:bodyPr wrap="square" rtlCol="0">
            <a:spAutoFit/>
          </a:bodyPr>
          <a:lstStyle/>
          <a:p>
            <a:pPr algn="ctr"/>
            <a:r>
              <a:rPr lang="en-US" sz="2800" b="1" dirty="0"/>
              <a:t>Word2Vec</a:t>
            </a:r>
          </a:p>
        </p:txBody>
      </p:sp>
      <p:sp>
        <p:nvSpPr>
          <p:cNvPr id="10" name="Rectangle 9">
            <a:extLst>
              <a:ext uri="{FF2B5EF4-FFF2-40B4-BE49-F238E27FC236}">
                <a16:creationId xmlns:a16="http://schemas.microsoft.com/office/drawing/2014/main" id="{B5C27461-33AA-4566-ACDA-60D32B35E6E3}"/>
              </a:ext>
            </a:extLst>
          </p:cNvPr>
          <p:cNvSpPr/>
          <p:nvPr/>
        </p:nvSpPr>
        <p:spPr>
          <a:xfrm>
            <a:off x="6188765" y="6581001"/>
            <a:ext cx="6096000" cy="276999"/>
          </a:xfrm>
          <a:prstGeom prst="rect">
            <a:avLst/>
          </a:prstGeom>
        </p:spPr>
        <p:txBody>
          <a:bodyPr>
            <a:spAutoFit/>
          </a:bodyPr>
          <a:lstStyle/>
          <a:p>
            <a:r>
              <a:rPr lang="en-US" sz="1200" dirty="0">
                <a:hlinkClick r:id="rId4"/>
              </a:rPr>
              <a:t>https://towardsdatascience.com/word-to-vectors-natural-language-processing-b253dd0b0817</a:t>
            </a:r>
            <a:endParaRPr lang="en-US" sz="1200" dirty="0"/>
          </a:p>
        </p:txBody>
      </p:sp>
    </p:spTree>
    <p:extLst>
      <p:ext uri="{BB962C8B-B14F-4D97-AF65-F5344CB8AC3E}">
        <p14:creationId xmlns:p14="http://schemas.microsoft.com/office/powerpoint/2010/main" val="400998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834662D-D234-46F6-8084-8482CACDA11B}"/>
              </a:ext>
            </a:extLst>
          </p:cNvPr>
          <p:cNvPicPr>
            <a:picLocks noChangeAspect="1"/>
          </p:cNvPicPr>
          <p:nvPr/>
        </p:nvPicPr>
        <p:blipFill rotWithShape="1">
          <a:blip r:embed="rId3"/>
          <a:srcRect t="66829" b="3150"/>
          <a:stretch/>
        </p:blipFill>
        <p:spPr>
          <a:xfrm>
            <a:off x="5158727" y="316331"/>
            <a:ext cx="6363097" cy="1328616"/>
          </a:xfrm>
          <a:prstGeom prst="rect">
            <a:avLst/>
          </a:prstGeom>
        </p:spPr>
      </p:pic>
      <p:pic>
        <p:nvPicPr>
          <p:cNvPr id="2" name="Picture 1">
            <a:extLst>
              <a:ext uri="{FF2B5EF4-FFF2-40B4-BE49-F238E27FC236}">
                <a16:creationId xmlns:a16="http://schemas.microsoft.com/office/drawing/2014/main" id="{4742DD01-8819-430C-A65F-86F9A78801B6}"/>
              </a:ext>
            </a:extLst>
          </p:cNvPr>
          <p:cNvPicPr>
            <a:picLocks noChangeAspect="1"/>
          </p:cNvPicPr>
          <p:nvPr/>
        </p:nvPicPr>
        <p:blipFill rotWithShape="1">
          <a:blip r:embed="rId4"/>
          <a:srcRect l="29478" t="38494" r="31262" b="18376"/>
          <a:stretch/>
        </p:blipFill>
        <p:spPr>
          <a:xfrm>
            <a:off x="4862748" y="1820848"/>
            <a:ext cx="6841956" cy="4227921"/>
          </a:xfrm>
          <a:prstGeom prst="rect">
            <a:avLst/>
          </a:prstGeom>
        </p:spPr>
      </p:pic>
      <p:sp>
        <p:nvSpPr>
          <p:cNvPr id="10" name="Rectangle 9">
            <a:extLst>
              <a:ext uri="{FF2B5EF4-FFF2-40B4-BE49-F238E27FC236}">
                <a16:creationId xmlns:a16="http://schemas.microsoft.com/office/drawing/2014/main" id="{2A60A3A7-7E41-4923-A910-8C85B992E2F6}"/>
              </a:ext>
            </a:extLst>
          </p:cNvPr>
          <p:cNvSpPr/>
          <p:nvPr/>
        </p:nvSpPr>
        <p:spPr>
          <a:xfrm>
            <a:off x="4902504" y="5978566"/>
            <a:ext cx="5443029" cy="338554"/>
          </a:xfrm>
          <a:prstGeom prst="rect">
            <a:avLst/>
          </a:prstGeom>
        </p:spPr>
        <p:txBody>
          <a:bodyPr wrap="none">
            <a:spAutoFit/>
          </a:bodyPr>
          <a:lstStyle/>
          <a:p>
            <a:r>
              <a:rPr lang="en-US" sz="1600" dirty="0">
                <a:hlinkClick r:id="rId5"/>
              </a:rPr>
              <a:t>1. Efficient Estimation of Word Representations in Vector Space</a:t>
            </a:r>
            <a:endParaRPr lang="en-US" sz="1600" dirty="0"/>
          </a:p>
        </p:txBody>
      </p:sp>
      <p:sp>
        <p:nvSpPr>
          <p:cNvPr id="11" name="Rectangle 10">
            <a:extLst>
              <a:ext uri="{FF2B5EF4-FFF2-40B4-BE49-F238E27FC236}">
                <a16:creationId xmlns:a16="http://schemas.microsoft.com/office/drawing/2014/main" id="{FE8433B6-1AB4-4BBF-B1BC-D9B6D9EE7B3F}"/>
              </a:ext>
            </a:extLst>
          </p:cNvPr>
          <p:cNvSpPr/>
          <p:nvPr/>
        </p:nvSpPr>
        <p:spPr>
          <a:xfrm>
            <a:off x="4902504" y="6432604"/>
            <a:ext cx="7143722" cy="338554"/>
          </a:xfrm>
          <a:prstGeom prst="rect">
            <a:avLst/>
          </a:prstGeom>
        </p:spPr>
        <p:txBody>
          <a:bodyPr wrap="square">
            <a:spAutoFit/>
          </a:bodyPr>
          <a:lstStyle/>
          <a:p>
            <a:r>
              <a:rPr lang="en-US" sz="1600" dirty="0">
                <a:hlinkClick r:id="rId6"/>
              </a:rPr>
              <a:t>2. Distributed Representations of Words and Phrases and their Compositionality</a:t>
            </a:r>
            <a:endParaRPr lang="en-US" sz="1600" dirty="0"/>
          </a:p>
        </p:txBody>
      </p:sp>
    </p:spTree>
    <p:extLst>
      <p:ext uri="{BB962C8B-B14F-4D97-AF65-F5344CB8AC3E}">
        <p14:creationId xmlns:p14="http://schemas.microsoft.com/office/powerpoint/2010/main" val="19442219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EB3D100-72D0-4BD2-AAD3-F136B98E3ED0}"/>
              </a:ext>
            </a:extLst>
          </p:cNvPr>
          <p:cNvSpPr/>
          <p:nvPr/>
        </p:nvSpPr>
        <p:spPr>
          <a:xfrm>
            <a:off x="5017751" y="6211669"/>
            <a:ext cx="6927007" cy="646331"/>
          </a:xfrm>
          <a:prstGeom prst="rect">
            <a:avLst/>
          </a:prstGeom>
        </p:spPr>
        <p:txBody>
          <a:bodyPr wrap="square">
            <a:spAutoFit/>
          </a:bodyPr>
          <a:lstStyle/>
          <a:p>
            <a:r>
              <a:rPr lang="en-US" dirty="0">
                <a:solidFill>
                  <a:srgbClr val="000000"/>
                </a:solidFill>
                <a:latin typeface="Open Sans" panose="020B0606030504020204" pitchFamily="34" charset="0"/>
              </a:rPr>
              <a:t>Figure 3: Continuous bag-of-words and skip-gram architectures (Mikolov et al., 2013a; 2013b)</a:t>
            </a:r>
            <a:endParaRPr lang="en-US" dirty="0"/>
          </a:p>
        </p:txBody>
      </p:sp>
      <p:pic>
        <p:nvPicPr>
          <p:cNvPr id="9" name="Picture 8">
            <a:extLst>
              <a:ext uri="{FF2B5EF4-FFF2-40B4-BE49-F238E27FC236}">
                <a16:creationId xmlns:a16="http://schemas.microsoft.com/office/drawing/2014/main" id="{59C9A679-82FC-4940-AA95-5D1884ABF91B}"/>
              </a:ext>
            </a:extLst>
          </p:cNvPr>
          <p:cNvPicPr>
            <a:picLocks noChangeAspect="1"/>
          </p:cNvPicPr>
          <p:nvPr/>
        </p:nvPicPr>
        <p:blipFill rotWithShape="1">
          <a:blip r:embed="rId3"/>
          <a:srcRect t="66829" b="3150"/>
          <a:stretch/>
        </p:blipFill>
        <p:spPr>
          <a:xfrm>
            <a:off x="5158727" y="316331"/>
            <a:ext cx="6363097" cy="1328616"/>
          </a:xfrm>
          <a:prstGeom prst="rect">
            <a:avLst/>
          </a:prstGeom>
        </p:spPr>
      </p:pic>
      <p:pic>
        <p:nvPicPr>
          <p:cNvPr id="21508" name="Picture 4" descr="Image result for logarithm">
            <a:extLst>
              <a:ext uri="{FF2B5EF4-FFF2-40B4-BE49-F238E27FC236}">
                <a16:creationId xmlns:a16="http://schemas.microsoft.com/office/drawing/2014/main" id="{39328CDB-2D48-424D-8601-7E1839F285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7150" y="1911911"/>
            <a:ext cx="4878916" cy="3886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9276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834662D-D234-46F6-8084-8482CACDA11B}"/>
              </a:ext>
            </a:extLst>
          </p:cNvPr>
          <p:cNvPicPr>
            <a:picLocks noChangeAspect="1"/>
          </p:cNvPicPr>
          <p:nvPr/>
        </p:nvPicPr>
        <p:blipFill rotWithShape="1">
          <a:blip r:embed="rId3"/>
          <a:srcRect t="66829" b="3150"/>
          <a:stretch/>
        </p:blipFill>
        <p:spPr>
          <a:xfrm>
            <a:off x="5158727" y="316331"/>
            <a:ext cx="6363097" cy="1328616"/>
          </a:xfrm>
          <a:prstGeom prst="rect">
            <a:avLst/>
          </a:prstGeom>
        </p:spPr>
      </p:pic>
      <p:sp>
        <p:nvSpPr>
          <p:cNvPr id="2" name="Rectangle 1">
            <a:extLst>
              <a:ext uri="{FF2B5EF4-FFF2-40B4-BE49-F238E27FC236}">
                <a16:creationId xmlns:a16="http://schemas.microsoft.com/office/drawing/2014/main" id="{FC35DFCD-58EA-4D27-B6C9-7C248F0832BD}"/>
              </a:ext>
            </a:extLst>
          </p:cNvPr>
          <p:cNvSpPr/>
          <p:nvPr/>
        </p:nvSpPr>
        <p:spPr>
          <a:xfrm>
            <a:off x="5158728" y="6238922"/>
            <a:ext cx="6757162" cy="430887"/>
          </a:xfrm>
          <a:prstGeom prst="rect">
            <a:avLst/>
          </a:prstGeom>
        </p:spPr>
        <p:txBody>
          <a:bodyPr wrap="square">
            <a:spAutoFit/>
          </a:bodyPr>
          <a:lstStyle/>
          <a:p>
            <a:r>
              <a:rPr lang="en-US" sz="1100" dirty="0">
                <a:hlinkClick r:id="rId4"/>
              </a:rPr>
              <a:t>https://lilianweng.github.io/lil-log/2017/10/15/learning-word-embedding.html</a:t>
            </a:r>
            <a:endParaRPr lang="en-US" sz="1100" dirty="0"/>
          </a:p>
          <a:p>
            <a:endParaRPr lang="en-US" sz="1100" dirty="0"/>
          </a:p>
        </p:txBody>
      </p:sp>
      <p:sp>
        <p:nvSpPr>
          <p:cNvPr id="4" name="Rectangle 3">
            <a:extLst>
              <a:ext uri="{FF2B5EF4-FFF2-40B4-BE49-F238E27FC236}">
                <a16:creationId xmlns:a16="http://schemas.microsoft.com/office/drawing/2014/main" id="{7249E132-CD8F-4F21-8390-696D29DCF9ED}"/>
              </a:ext>
            </a:extLst>
          </p:cNvPr>
          <p:cNvSpPr/>
          <p:nvPr/>
        </p:nvSpPr>
        <p:spPr>
          <a:xfrm>
            <a:off x="5158727" y="6546699"/>
            <a:ext cx="3469219" cy="261610"/>
          </a:xfrm>
          <a:prstGeom prst="rect">
            <a:avLst/>
          </a:prstGeom>
        </p:spPr>
        <p:txBody>
          <a:bodyPr wrap="none">
            <a:spAutoFit/>
          </a:bodyPr>
          <a:lstStyle/>
          <a:p>
            <a:r>
              <a:rPr lang="en-US" sz="1100" dirty="0">
                <a:hlinkClick r:id="rId5"/>
              </a:rPr>
              <a:t>https://iksinc.online/tag/continuous-bag-of-words-cbow/</a:t>
            </a:r>
            <a:endParaRPr lang="en-US" sz="1100" dirty="0"/>
          </a:p>
        </p:txBody>
      </p:sp>
      <p:pic>
        <p:nvPicPr>
          <p:cNvPr id="8" name="Picture 7">
            <a:extLst>
              <a:ext uri="{FF2B5EF4-FFF2-40B4-BE49-F238E27FC236}">
                <a16:creationId xmlns:a16="http://schemas.microsoft.com/office/drawing/2014/main" id="{91243D96-00BE-484A-8D08-6C3F6B9123C5}"/>
              </a:ext>
            </a:extLst>
          </p:cNvPr>
          <p:cNvPicPr>
            <a:picLocks noChangeAspect="1"/>
          </p:cNvPicPr>
          <p:nvPr/>
        </p:nvPicPr>
        <p:blipFill>
          <a:blip r:embed="rId6"/>
          <a:stretch>
            <a:fillRect/>
          </a:stretch>
        </p:blipFill>
        <p:spPr>
          <a:xfrm>
            <a:off x="4627659" y="1568994"/>
            <a:ext cx="7041739" cy="4802550"/>
          </a:xfrm>
          <a:prstGeom prst="rect">
            <a:avLst/>
          </a:prstGeom>
        </p:spPr>
      </p:pic>
    </p:spTree>
    <p:extLst>
      <p:ext uri="{BB962C8B-B14F-4D97-AF65-F5344CB8AC3E}">
        <p14:creationId xmlns:p14="http://schemas.microsoft.com/office/powerpoint/2010/main" val="1705378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834662D-D234-46F6-8084-8482CACDA11B}"/>
              </a:ext>
            </a:extLst>
          </p:cNvPr>
          <p:cNvPicPr>
            <a:picLocks noChangeAspect="1"/>
          </p:cNvPicPr>
          <p:nvPr/>
        </p:nvPicPr>
        <p:blipFill rotWithShape="1">
          <a:blip r:embed="rId3"/>
          <a:srcRect t="66829" b="3150"/>
          <a:stretch/>
        </p:blipFill>
        <p:spPr>
          <a:xfrm>
            <a:off x="5158727" y="316331"/>
            <a:ext cx="6363097" cy="1328616"/>
          </a:xfrm>
          <a:prstGeom prst="rect">
            <a:avLst/>
          </a:prstGeom>
        </p:spPr>
      </p:pic>
      <p:pic>
        <p:nvPicPr>
          <p:cNvPr id="15362" name="Picture 2" descr="Image result for embedding matrix">
            <a:extLst>
              <a:ext uri="{FF2B5EF4-FFF2-40B4-BE49-F238E27FC236}">
                <a16:creationId xmlns:a16="http://schemas.microsoft.com/office/drawing/2014/main" id="{C30D6398-69DC-4DA6-A97E-69BA35FF718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0399" b="15587"/>
          <a:stretch/>
        </p:blipFill>
        <p:spPr bwMode="auto">
          <a:xfrm>
            <a:off x="4779211" y="2107880"/>
            <a:ext cx="7347917" cy="348983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C35DFCD-58EA-4D27-B6C9-7C248F0832BD}"/>
              </a:ext>
            </a:extLst>
          </p:cNvPr>
          <p:cNvSpPr/>
          <p:nvPr/>
        </p:nvSpPr>
        <p:spPr>
          <a:xfrm>
            <a:off x="6560305" y="6581001"/>
            <a:ext cx="5644949" cy="276999"/>
          </a:xfrm>
          <a:prstGeom prst="rect">
            <a:avLst/>
          </a:prstGeom>
        </p:spPr>
        <p:txBody>
          <a:bodyPr wrap="square">
            <a:spAutoFit/>
          </a:bodyPr>
          <a:lstStyle/>
          <a:p>
            <a:r>
              <a:rPr lang="en-US" sz="1200" dirty="0">
                <a:hlinkClick r:id="rId5"/>
              </a:rPr>
              <a:t>https://www.analyticsvidhya.com/blog/2017/06/word-embeddings-count-word2veec/</a:t>
            </a:r>
            <a:endParaRPr lang="en-US" sz="1200" dirty="0"/>
          </a:p>
        </p:txBody>
      </p:sp>
    </p:spTree>
    <p:extLst>
      <p:ext uri="{BB962C8B-B14F-4D97-AF65-F5344CB8AC3E}">
        <p14:creationId xmlns:p14="http://schemas.microsoft.com/office/powerpoint/2010/main" val="1031799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2931886"/>
            <a:ext cx="4325510" cy="2665831"/>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DC7B9F1-224C-409F-B71F-103D5058C5E0}"/>
              </a:ext>
            </a:extLst>
          </p:cNvPr>
          <p:cNvPicPr>
            <a:picLocks noChangeAspect="1"/>
          </p:cNvPicPr>
          <p:nvPr/>
        </p:nvPicPr>
        <p:blipFill rotWithShape="1">
          <a:blip r:embed="rId3"/>
          <a:srcRect l="4044" t="5337" r="24057" b="3013"/>
          <a:stretch/>
        </p:blipFill>
        <p:spPr>
          <a:xfrm>
            <a:off x="4707816" y="2409890"/>
            <a:ext cx="7156173" cy="4249361"/>
          </a:xfrm>
          <a:prstGeom prst="rect">
            <a:avLst/>
          </a:prstGeom>
          <a:ln>
            <a:noFill/>
          </a:ln>
          <a:effectLst>
            <a:outerShdw blurRad="292100" dist="139700" dir="2700000" algn="tl" rotWithShape="0">
              <a:srgbClr val="333333">
                <a:alpha val="65000"/>
              </a:srgbClr>
            </a:outerShdw>
          </a:effectLst>
        </p:spPr>
      </p:pic>
      <p:pic>
        <p:nvPicPr>
          <p:cNvPr id="9" name="Picture 2" descr="https://raw.githubusercontent.com/ritchieng/machine-learning-nanodegree/master/deep_learning/introduction/lr2.png">
            <a:extLst>
              <a:ext uri="{FF2B5EF4-FFF2-40B4-BE49-F238E27FC236}">
                <a16:creationId xmlns:a16="http://schemas.microsoft.com/office/drawing/2014/main" id="{35A85326-C1D2-42A0-8C98-D2781359E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2343" y="98358"/>
            <a:ext cx="3969657" cy="218072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729C519D-B29F-4919-9AFF-0C41B7832022}"/>
              </a:ext>
            </a:extLst>
          </p:cNvPr>
          <p:cNvSpPr/>
          <p:nvPr/>
        </p:nvSpPr>
        <p:spPr>
          <a:xfrm>
            <a:off x="0" y="6528446"/>
            <a:ext cx="4810539" cy="261610"/>
          </a:xfrm>
          <a:prstGeom prst="rect">
            <a:avLst/>
          </a:prstGeom>
        </p:spPr>
        <p:txBody>
          <a:bodyPr wrap="square">
            <a:spAutoFit/>
          </a:bodyPr>
          <a:lstStyle/>
          <a:p>
            <a:r>
              <a:rPr lang="en-US" sz="1100" dirty="0">
                <a:hlinkClick r:id="rId5"/>
              </a:rPr>
              <a:t>https://www.ritchieng.com/machine-learning/deep-learning/neural-nets/</a:t>
            </a:r>
            <a:endParaRPr lang="en-US" sz="1100" dirty="0"/>
          </a:p>
        </p:txBody>
      </p:sp>
      <p:sp>
        <p:nvSpPr>
          <p:cNvPr id="11" name="Rectangle 10">
            <a:extLst>
              <a:ext uri="{FF2B5EF4-FFF2-40B4-BE49-F238E27FC236}">
                <a16:creationId xmlns:a16="http://schemas.microsoft.com/office/drawing/2014/main" id="{D4518BCE-ACB1-4B45-AC2E-B26717621E25}"/>
              </a:ext>
            </a:extLst>
          </p:cNvPr>
          <p:cNvSpPr/>
          <p:nvPr/>
        </p:nvSpPr>
        <p:spPr>
          <a:xfrm>
            <a:off x="0" y="6251447"/>
            <a:ext cx="6096000" cy="261610"/>
          </a:xfrm>
          <a:prstGeom prst="rect">
            <a:avLst/>
          </a:prstGeom>
        </p:spPr>
        <p:txBody>
          <a:bodyPr>
            <a:spAutoFit/>
          </a:bodyPr>
          <a:lstStyle/>
          <a:p>
            <a:r>
              <a:rPr lang="en-US" sz="1100" dirty="0">
                <a:hlinkClick r:id="rId6"/>
              </a:rPr>
              <a:t>VIDEO: Embeddings for Everything: Search in the Neural Network Era</a:t>
            </a:r>
            <a:endParaRPr lang="en-US" sz="1100" b="0" i="0" dirty="0">
              <a:effectLst/>
            </a:endParaRPr>
          </a:p>
        </p:txBody>
      </p:sp>
      <p:pic>
        <p:nvPicPr>
          <p:cNvPr id="4" name="Picture 3">
            <a:extLst>
              <a:ext uri="{FF2B5EF4-FFF2-40B4-BE49-F238E27FC236}">
                <a16:creationId xmlns:a16="http://schemas.microsoft.com/office/drawing/2014/main" id="{F0CA2661-0599-4300-8876-6AE00E7200B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25510" y="262827"/>
            <a:ext cx="3366098" cy="1851787"/>
          </a:xfrm>
          <a:prstGeom prst="rect">
            <a:avLst/>
          </a:prstGeom>
        </p:spPr>
      </p:pic>
    </p:spTree>
    <p:extLst>
      <p:ext uri="{BB962C8B-B14F-4D97-AF65-F5344CB8AC3E}">
        <p14:creationId xmlns:p14="http://schemas.microsoft.com/office/powerpoint/2010/main" val="1012381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Word embeddings&#10;â¢ Projecting word embeddings of diï¬erent languages into the same&#10;space enables (zero-shot) cross-lingual t...">
            <a:extLst>
              <a:ext uri="{FF2B5EF4-FFF2-40B4-BE49-F238E27FC236}">
                <a16:creationId xmlns:a16="http://schemas.microsoft.com/office/drawing/2014/main" id="{F40304B0-F350-4AE6-BA6C-05D4484961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356" t="23985" r="12550" b="18272"/>
          <a:stretch/>
        </p:blipFill>
        <p:spPr bwMode="auto">
          <a:xfrm>
            <a:off x="3834613" y="1626850"/>
            <a:ext cx="8303812" cy="4853463"/>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E047B939-D51D-48C1-A81F-FCF23C241DB2}"/>
              </a:ext>
            </a:extLst>
          </p:cNvPr>
          <p:cNvCxnSpPr/>
          <p:nvPr/>
        </p:nvCxnSpPr>
        <p:spPr>
          <a:xfrm flipV="1">
            <a:off x="5940949" y="2107095"/>
            <a:ext cx="954157" cy="524786"/>
          </a:xfrm>
          <a:prstGeom prst="line">
            <a:avLst/>
          </a:prstGeom>
          <a:ln w="60325">
            <a:solidFill>
              <a:schemeClr val="accent1">
                <a:alpha val="76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484395C-1E2E-4370-86D5-593D8D9ECEDF}"/>
              </a:ext>
            </a:extLst>
          </p:cNvPr>
          <p:cNvCxnSpPr/>
          <p:nvPr/>
        </p:nvCxnSpPr>
        <p:spPr>
          <a:xfrm flipV="1">
            <a:off x="6020463" y="3610255"/>
            <a:ext cx="954157" cy="524786"/>
          </a:xfrm>
          <a:prstGeom prst="line">
            <a:avLst/>
          </a:prstGeom>
          <a:ln w="60325">
            <a:solidFill>
              <a:schemeClr val="accent1">
                <a:alpha val="76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787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68424A3-433F-4D68-8173-B38ACA039009}"/>
              </a:ext>
            </a:extLst>
          </p:cNvPr>
          <p:cNvPicPr>
            <a:picLocks noChangeAspect="1"/>
          </p:cNvPicPr>
          <p:nvPr/>
        </p:nvPicPr>
        <p:blipFill>
          <a:blip r:embed="rId3"/>
          <a:stretch>
            <a:fillRect/>
          </a:stretch>
        </p:blipFill>
        <p:spPr>
          <a:xfrm>
            <a:off x="5244800" y="365760"/>
            <a:ext cx="5815464" cy="6273575"/>
          </a:xfrm>
          <a:prstGeom prst="rect">
            <a:avLst/>
          </a:prstGeom>
        </p:spPr>
      </p:pic>
    </p:spTree>
    <p:extLst>
      <p:ext uri="{BB962C8B-B14F-4D97-AF65-F5344CB8AC3E}">
        <p14:creationId xmlns:p14="http://schemas.microsoft.com/office/powerpoint/2010/main" val="138237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64A76E3-9E7F-4BB6-A7FF-48562CE18C7C}"/>
              </a:ext>
            </a:extLst>
          </p:cNvPr>
          <p:cNvPicPr>
            <a:picLocks noChangeAspect="1"/>
          </p:cNvPicPr>
          <p:nvPr/>
        </p:nvPicPr>
        <p:blipFill rotWithShape="1">
          <a:blip r:embed="rId3"/>
          <a:srcRect l="23153" t="35014" r="4651" b="4927"/>
          <a:stretch/>
        </p:blipFill>
        <p:spPr>
          <a:xfrm>
            <a:off x="4174434" y="1932860"/>
            <a:ext cx="7832039" cy="3664857"/>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98C8187C-F42F-47EB-8EB0-AD646B0A4673}"/>
              </a:ext>
            </a:extLst>
          </p:cNvPr>
          <p:cNvSpPr txBox="1"/>
          <p:nvPr/>
        </p:nvSpPr>
        <p:spPr>
          <a:xfrm>
            <a:off x="4174435" y="918020"/>
            <a:ext cx="7832038" cy="584775"/>
          </a:xfrm>
          <a:prstGeom prst="rect">
            <a:avLst/>
          </a:prstGeom>
          <a:noFill/>
        </p:spPr>
        <p:txBody>
          <a:bodyPr wrap="square" rtlCol="0">
            <a:spAutoFit/>
          </a:bodyPr>
          <a:lstStyle/>
          <a:p>
            <a:pPr algn="ctr"/>
            <a:r>
              <a:rPr lang="en-US" sz="3200" b="1" dirty="0"/>
              <a:t>Evaluation</a:t>
            </a:r>
          </a:p>
        </p:txBody>
      </p:sp>
    </p:spTree>
    <p:extLst>
      <p:ext uri="{BB962C8B-B14F-4D97-AF65-F5344CB8AC3E}">
        <p14:creationId xmlns:p14="http://schemas.microsoft.com/office/powerpoint/2010/main" val="2864080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pbs.twimg.com/media/DobzavEXsAEkBVc.jpg">
            <a:extLst>
              <a:ext uri="{FF2B5EF4-FFF2-40B4-BE49-F238E27FC236}">
                <a16:creationId xmlns:a16="http://schemas.microsoft.com/office/drawing/2014/main" id="{5700B0C9-5492-4D5B-9922-67A7C9B30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741" y="376137"/>
            <a:ext cx="11478638" cy="573931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A490234-7560-4C8E-8E08-D28A12B50CA1}"/>
              </a:ext>
            </a:extLst>
          </p:cNvPr>
          <p:cNvSpPr/>
          <p:nvPr/>
        </p:nvSpPr>
        <p:spPr>
          <a:xfrm>
            <a:off x="6710900" y="6518758"/>
            <a:ext cx="5592417" cy="276999"/>
          </a:xfrm>
          <a:prstGeom prst="rect">
            <a:avLst/>
          </a:prstGeom>
        </p:spPr>
        <p:txBody>
          <a:bodyPr wrap="square">
            <a:spAutoFit/>
          </a:bodyPr>
          <a:lstStyle/>
          <a:p>
            <a:r>
              <a:rPr lang="en-US" sz="1200" dirty="0">
                <a:hlinkClick r:id="rId3"/>
              </a:rPr>
              <a:t>http://blog.aylien.com/a-review-of-the-recent-history-of-natural-language-processing/</a:t>
            </a:r>
            <a:endParaRPr lang="en-US" sz="1200" dirty="0"/>
          </a:p>
        </p:txBody>
      </p:sp>
    </p:spTree>
    <p:extLst>
      <p:ext uri="{BB962C8B-B14F-4D97-AF65-F5344CB8AC3E}">
        <p14:creationId xmlns:p14="http://schemas.microsoft.com/office/powerpoint/2010/main" val="2663660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1A14818-25EF-47B6-B38B-6FD336CC598E}"/>
              </a:ext>
            </a:extLst>
          </p:cNvPr>
          <p:cNvSpPr/>
          <p:nvPr/>
        </p:nvSpPr>
        <p:spPr>
          <a:xfrm>
            <a:off x="8508649" y="6196911"/>
            <a:ext cx="3074881" cy="261610"/>
          </a:xfrm>
          <a:prstGeom prst="rect">
            <a:avLst/>
          </a:prstGeom>
        </p:spPr>
        <p:txBody>
          <a:bodyPr wrap="none">
            <a:spAutoFit/>
          </a:bodyPr>
          <a:lstStyle/>
          <a:p>
            <a:r>
              <a:rPr lang="en-US" sz="1100" dirty="0">
                <a:hlinkClick r:id="rId2"/>
              </a:rPr>
              <a:t>Enriching Word Vectors with Subword Information</a:t>
            </a:r>
            <a:endParaRPr lang="en-US" sz="1100" dirty="0"/>
          </a:p>
        </p:txBody>
      </p:sp>
      <p:pic>
        <p:nvPicPr>
          <p:cNvPr id="3" name="Picture 2">
            <a:extLst>
              <a:ext uri="{FF2B5EF4-FFF2-40B4-BE49-F238E27FC236}">
                <a16:creationId xmlns:a16="http://schemas.microsoft.com/office/drawing/2014/main" id="{1A9CA189-7E0A-49CE-B2D6-2AEC6E6A0EA0}"/>
              </a:ext>
            </a:extLst>
          </p:cNvPr>
          <p:cNvPicPr>
            <a:picLocks noChangeAspect="1"/>
          </p:cNvPicPr>
          <p:nvPr/>
        </p:nvPicPr>
        <p:blipFill rotWithShape="1">
          <a:blip r:embed="rId3"/>
          <a:srcRect l="22899" t="32340" r="25718" b="39291"/>
          <a:stretch/>
        </p:blipFill>
        <p:spPr>
          <a:xfrm>
            <a:off x="5318917" y="1502795"/>
            <a:ext cx="6264613" cy="1945532"/>
          </a:xfrm>
          <a:prstGeom prst="rect">
            <a:avLst/>
          </a:prstGeom>
        </p:spPr>
      </p:pic>
      <p:sp>
        <p:nvSpPr>
          <p:cNvPr id="5" name="Rectangle 4">
            <a:extLst>
              <a:ext uri="{FF2B5EF4-FFF2-40B4-BE49-F238E27FC236}">
                <a16:creationId xmlns:a16="http://schemas.microsoft.com/office/drawing/2014/main" id="{E9EBE9DA-8674-46AD-BCA4-D012474529CF}"/>
              </a:ext>
            </a:extLst>
          </p:cNvPr>
          <p:cNvSpPr/>
          <p:nvPr/>
        </p:nvSpPr>
        <p:spPr>
          <a:xfrm>
            <a:off x="8508649" y="6511076"/>
            <a:ext cx="3661580" cy="261610"/>
          </a:xfrm>
          <a:prstGeom prst="rect">
            <a:avLst/>
          </a:prstGeom>
        </p:spPr>
        <p:txBody>
          <a:bodyPr wrap="none">
            <a:spAutoFit/>
          </a:bodyPr>
          <a:lstStyle/>
          <a:p>
            <a:pPr algn="ctr" fontAlgn="base"/>
            <a:r>
              <a:rPr lang="en-US" sz="1100" dirty="0">
                <a:solidFill>
                  <a:srgbClr val="000000"/>
                </a:solidFill>
                <a:latin typeface="Roboto Slab"/>
                <a:hlinkClick r:id="rId4"/>
              </a:rPr>
              <a:t>Word embeddings in 2017: Trends and future directions</a:t>
            </a:r>
            <a:endParaRPr lang="en-US" sz="1100" b="0" i="0" u="none" strike="noStrike" dirty="0">
              <a:solidFill>
                <a:srgbClr val="000000"/>
              </a:solidFill>
              <a:effectLst/>
              <a:latin typeface="Roboto Slab"/>
              <a:hlinkClick r:id="rId4"/>
            </a:endParaRPr>
          </a:p>
        </p:txBody>
      </p:sp>
      <p:pic>
        <p:nvPicPr>
          <p:cNvPr id="6" name="Picture 5">
            <a:extLst>
              <a:ext uri="{FF2B5EF4-FFF2-40B4-BE49-F238E27FC236}">
                <a16:creationId xmlns:a16="http://schemas.microsoft.com/office/drawing/2014/main" id="{692AA8C5-E525-4459-813E-66DCF3418879}"/>
              </a:ext>
            </a:extLst>
          </p:cNvPr>
          <p:cNvPicPr>
            <a:picLocks noChangeAspect="1"/>
          </p:cNvPicPr>
          <p:nvPr/>
        </p:nvPicPr>
        <p:blipFill rotWithShape="1">
          <a:blip r:embed="rId5"/>
          <a:srcRect l="14869" t="23037" r="44696" b="17253"/>
          <a:stretch/>
        </p:blipFill>
        <p:spPr>
          <a:xfrm>
            <a:off x="0" y="1502795"/>
            <a:ext cx="4439302" cy="3990772"/>
          </a:xfrm>
          <a:prstGeom prst="rect">
            <a:avLst/>
          </a:prstGeom>
        </p:spPr>
      </p:pic>
      <p:sp>
        <p:nvSpPr>
          <p:cNvPr id="7" name="Rectangle 6">
            <a:extLst>
              <a:ext uri="{FF2B5EF4-FFF2-40B4-BE49-F238E27FC236}">
                <a16:creationId xmlns:a16="http://schemas.microsoft.com/office/drawing/2014/main" id="{87C6D5F0-EE74-4554-8423-013B8A348A50}"/>
              </a:ext>
            </a:extLst>
          </p:cNvPr>
          <p:cNvSpPr/>
          <p:nvPr/>
        </p:nvSpPr>
        <p:spPr>
          <a:xfrm>
            <a:off x="0" y="3021496"/>
            <a:ext cx="4325510" cy="2576222"/>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CA2A341-18CC-40CC-BB7B-E2CB3C69931A}"/>
              </a:ext>
            </a:extLst>
          </p:cNvPr>
          <p:cNvSpPr/>
          <p:nvPr/>
        </p:nvSpPr>
        <p:spPr>
          <a:xfrm>
            <a:off x="5318916" y="3925012"/>
            <a:ext cx="6264613" cy="1200329"/>
          </a:xfrm>
          <a:prstGeom prst="rect">
            <a:avLst/>
          </a:prstGeom>
        </p:spPr>
        <p:txBody>
          <a:bodyPr wrap="square">
            <a:spAutoFit/>
          </a:bodyPr>
          <a:lstStyle/>
          <a:p>
            <a:pPr algn="ctr"/>
            <a:r>
              <a:rPr lang="en-US" sz="3600" b="1" dirty="0"/>
              <a:t>where</a:t>
            </a:r>
            <a:br>
              <a:rPr lang="en-US" sz="3600" b="1" dirty="0"/>
            </a:br>
            <a:r>
              <a:rPr lang="en-US" sz="3600" b="1" dirty="0"/>
              <a:t>&lt;wh, whe, her, ere, re&gt;</a:t>
            </a:r>
          </a:p>
        </p:txBody>
      </p:sp>
    </p:spTree>
    <p:extLst>
      <p:ext uri="{BB962C8B-B14F-4D97-AF65-F5344CB8AC3E}">
        <p14:creationId xmlns:p14="http://schemas.microsoft.com/office/powerpoint/2010/main" val="4020690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482670"/>
            <a:ext cx="4325510" cy="2115047"/>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blog.aylien.com/wp-content/uploads/2018/09/vinyals_cvpr2015.png">
            <a:extLst>
              <a:ext uri="{FF2B5EF4-FFF2-40B4-BE49-F238E27FC236}">
                <a16:creationId xmlns:a16="http://schemas.microsoft.com/office/drawing/2014/main" id="{FE757242-E8C3-471E-B8C1-A4F1DA655B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1822" y="1168464"/>
            <a:ext cx="5949437" cy="46284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7DB5EA3-356C-4A47-A75A-DB81F46126AB}"/>
              </a:ext>
            </a:extLst>
          </p:cNvPr>
          <p:cNvPicPr>
            <a:picLocks noChangeAspect="1"/>
          </p:cNvPicPr>
          <p:nvPr/>
        </p:nvPicPr>
        <p:blipFill>
          <a:blip r:embed="rId4"/>
          <a:stretch>
            <a:fillRect/>
          </a:stretch>
        </p:blipFill>
        <p:spPr>
          <a:xfrm>
            <a:off x="10320281" y="5229214"/>
            <a:ext cx="1871719" cy="162878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74162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3943846"/>
            <a:ext cx="4325510" cy="1653871"/>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Sequence-to-sequence models&#10;â¢ General framework for applying neural networks to tasks where output&#10;is a sequence&#10;â¢ Killer ...">
            <a:extLst>
              <a:ext uri="{FF2B5EF4-FFF2-40B4-BE49-F238E27FC236}">
                <a16:creationId xmlns:a16="http://schemas.microsoft.com/office/drawing/2014/main" id="{98E7D0AD-0608-4FB6-AE66-08484ED2A24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058" b="27420"/>
          <a:stretch/>
        </p:blipFill>
        <p:spPr bwMode="auto">
          <a:xfrm>
            <a:off x="4325510" y="1738413"/>
            <a:ext cx="7753767" cy="351953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Sequence-to-sequence models&#10;â¢ General framework for applying neural networks to tasks where output&#10;is a sequence&#10;â¢ Killer ...">
            <a:extLst>
              <a:ext uri="{FF2B5EF4-FFF2-40B4-BE49-F238E27FC236}">
                <a16:creationId xmlns:a16="http://schemas.microsoft.com/office/drawing/2014/main" id="{AE228936-C8A6-46EE-93B9-06F2C7C642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87" t="90698" r="69592" b="3389"/>
          <a:stretch/>
        </p:blipFill>
        <p:spPr bwMode="auto">
          <a:xfrm>
            <a:off x="9583971" y="6452483"/>
            <a:ext cx="2608029" cy="405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152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4858246"/>
            <a:ext cx="4325510" cy="739471"/>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blog.aylien.com/wp-content/uploads/2018/09/attention_bahdanau_iclr2015.png">
            <a:extLst>
              <a:ext uri="{FF2B5EF4-FFF2-40B4-BE49-F238E27FC236}">
                <a16:creationId xmlns:a16="http://schemas.microsoft.com/office/drawing/2014/main" id="{00835FE7-959B-4CBA-8C50-1C4ACF4CF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3461" y="113125"/>
            <a:ext cx="2521029" cy="317424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blog.aylien.com/wp-content/uploads/2018/09/xu_icml2015.png">
            <a:extLst>
              <a:ext uri="{FF2B5EF4-FFF2-40B4-BE49-F238E27FC236}">
                <a16:creationId xmlns:a16="http://schemas.microsoft.com/office/drawing/2014/main" id="{5E000E6F-7BE1-4CC5-A2F0-4F973B8CAD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2688" y="3287373"/>
            <a:ext cx="6382577" cy="3514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1933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Pretrained language models&#10;â¢ Word embeddings are context-agnostic, only used to initialize ï¬rst&#10;layer&#10;â¢ Use better represe...">
            <a:extLst>
              <a:ext uri="{FF2B5EF4-FFF2-40B4-BE49-F238E27FC236}">
                <a16:creationId xmlns:a16="http://schemas.microsoft.com/office/drawing/2014/main" id="{E8857CCE-740D-44FC-B380-ACCD54023BD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71" t="2899" r="1941" b="27768"/>
          <a:stretch/>
        </p:blipFill>
        <p:spPr bwMode="auto">
          <a:xfrm>
            <a:off x="4439302" y="1502795"/>
            <a:ext cx="7551265" cy="42640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A368F54-0B2B-4585-BE84-75171B00475D}"/>
              </a:ext>
            </a:extLst>
          </p:cNvPr>
          <p:cNvPicPr>
            <a:picLocks noChangeAspect="1"/>
          </p:cNvPicPr>
          <p:nvPr/>
        </p:nvPicPr>
        <p:blipFill rotWithShape="1">
          <a:blip r:embed="rId3"/>
          <a:srcRect l="14869" t="23037" r="44696" b="17253"/>
          <a:stretch/>
        </p:blipFill>
        <p:spPr>
          <a:xfrm>
            <a:off x="0" y="1502795"/>
            <a:ext cx="4439302" cy="3990772"/>
          </a:xfrm>
          <a:prstGeom prst="rect">
            <a:avLst/>
          </a:prstGeom>
        </p:spPr>
      </p:pic>
    </p:spTree>
    <p:extLst>
      <p:ext uri="{BB962C8B-B14F-4D97-AF65-F5344CB8AC3E}">
        <p14:creationId xmlns:p14="http://schemas.microsoft.com/office/powerpoint/2010/main" val="26995528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pic>
        <p:nvPicPr>
          <p:cNvPr id="4" name="Picture 3">
            <a:extLst>
              <a:ext uri="{FF2B5EF4-FFF2-40B4-BE49-F238E27FC236}">
                <a16:creationId xmlns:a16="http://schemas.microsoft.com/office/drawing/2014/main" id="{4063592F-3AF3-4D7A-8360-F5D8083FDF20}"/>
              </a:ext>
            </a:extLst>
          </p:cNvPr>
          <p:cNvPicPr>
            <a:picLocks noChangeAspect="1"/>
          </p:cNvPicPr>
          <p:nvPr/>
        </p:nvPicPr>
        <p:blipFill rotWithShape="1">
          <a:blip r:embed="rId3"/>
          <a:srcRect l="26804" t="33971" r="29044" b="36696"/>
          <a:stretch/>
        </p:blipFill>
        <p:spPr>
          <a:xfrm>
            <a:off x="5250165" y="296433"/>
            <a:ext cx="5857972" cy="2189168"/>
          </a:xfrm>
          <a:prstGeom prst="rect">
            <a:avLst/>
          </a:prstGeom>
        </p:spPr>
      </p:pic>
      <p:pic>
        <p:nvPicPr>
          <p:cNvPr id="6" name="Picture 5">
            <a:extLst>
              <a:ext uri="{FF2B5EF4-FFF2-40B4-BE49-F238E27FC236}">
                <a16:creationId xmlns:a16="http://schemas.microsoft.com/office/drawing/2014/main" id="{91578CF2-5FC5-43E9-9D43-27C1EA0F2ACF}"/>
              </a:ext>
            </a:extLst>
          </p:cNvPr>
          <p:cNvPicPr>
            <a:picLocks noChangeAspect="1"/>
          </p:cNvPicPr>
          <p:nvPr/>
        </p:nvPicPr>
        <p:blipFill rotWithShape="1">
          <a:blip r:embed="rId4"/>
          <a:srcRect l="24522" t="43015" r="51218" b="45159"/>
          <a:stretch/>
        </p:blipFill>
        <p:spPr>
          <a:xfrm>
            <a:off x="4322299" y="2531535"/>
            <a:ext cx="7713703" cy="2115047"/>
          </a:xfrm>
          <a:prstGeom prst="rect">
            <a:avLst/>
          </a:prstGeom>
        </p:spPr>
      </p:pic>
      <p:pic>
        <p:nvPicPr>
          <p:cNvPr id="7" name="Picture 6">
            <a:extLst>
              <a:ext uri="{FF2B5EF4-FFF2-40B4-BE49-F238E27FC236}">
                <a16:creationId xmlns:a16="http://schemas.microsoft.com/office/drawing/2014/main" id="{B6776286-A29E-4C27-9393-8604E237E4D4}"/>
              </a:ext>
            </a:extLst>
          </p:cNvPr>
          <p:cNvPicPr>
            <a:picLocks noChangeAspect="1"/>
          </p:cNvPicPr>
          <p:nvPr/>
        </p:nvPicPr>
        <p:blipFill rotWithShape="1">
          <a:blip r:embed="rId5"/>
          <a:srcRect l="50435" t="43138" r="21062" b="32100"/>
          <a:stretch/>
        </p:blipFill>
        <p:spPr>
          <a:xfrm>
            <a:off x="5963477" y="4692516"/>
            <a:ext cx="4431349" cy="2165484"/>
          </a:xfrm>
          <a:prstGeom prst="rect">
            <a:avLst/>
          </a:prstGeom>
        </p:spPr>
      </p:pic>
      <p:sp>
        <p:nvSpPr>
          <p:cNvPr id="8" name="Rectangle 7">
            <a:extLst>
              <a:ext uri="{FF2B5EF4-FFF2-40B4-BE49-F238E27FC236}">
                <a16:creationId xmlns:a16="http://schemas.microsoft.com/office/drawing/2014/main" id="{D330B157-9B4C-4E3D-A5C5-CA48D052404B}"/>
              </a:ext>
            </a:extLst>
          </p:cNvPr>
          <p:cNvSpPr/>
          <p:nvPr/>
        </p:nvSpPr>
        <p:spPr>
          <a:xfrm>
            <a:off x="0" y="6488668"/>
            <a:ext cx="5635069" cy="307777"/>
          </a:xfrm>
          <a:prstGeom prst="rect">
            <a:avLst/>
          </a:prstGeom>
        </p:spPr>
        <p:txBody>
          <a:bodyPr wrap="none">
            <a:spAutoFit/>
          </a:bodyPr>
          <a:lstStyle/>
          <a:p>
            <a:r>
              <a:rPr lang="en-US" sz="1400" dirty="0">
                <a:hlinkClick r:id="rId6"/>
              </a:rPr>
              <a:t>The Rise of the Language Model - </a:t>
            </a:r>
            <a:r>
              <a:rPr lang="en-US" sz="1400" dirty="0" err="1">
                <a:hlinkClick r:id="rId6"/>
              </a:rPr>
              <a:t>TensorFlow</a:t>
            </a:r>
            <a:r>
              <a:rPr lang="en-US" sz="1400" dirty="0">
                <a:hlinkClick r:id="rId6"/>
              </a:rPr>
              <a:t> and Deep Learning Singapore</a:t>
            </a:r>
            <a:endParaRPr lang="en-US" sz="1400" dirty="0"/>
          </a:p>
        </p:txBody>
      </p:sp>
    </p:spTree>
    <p:extLst>
      <p:ext uri="{BB962C8B-B14F-4D97-AF65-F5344CB8AC3E}">
        <p14:creationId xmlns:p14="http://schemas.microsoft.com/office/powerpoint/2010/main" val="23353968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pic>
        <p:nvPicPr>
          <p:cNvPr id="2" name="Picture 1">
            <a:extLst>
              <a:ext uri="{FF2B5EF4-FFF2-40B4-BE49-F238E27FC236}">
                <a16:creationId xmlns:a16="http://schemas.microsoft.com/office/drawing/2014/main" id="{110B485A-430F-48DF-ACF5-A017B97430B7}"/>
              </a:ext>
            </a:extLst>
          </p:cNvPr>
          <p:cNvPicPr>
            <a:picLocks noChangeAspect="1"/>
          </p:cNvPicPr>
          <p:nvPr/>
        </p:nvPicPr>
        <p:blipFill rotWithShape="1">
          <a:blip r:embed="rId3"/>
          <a:srcRect l="18522" t="30725" r="19326" b="38202"/>
          <a:stretch/>
        </p:blipFill>
        <p:spPr>
          <a:xfrm>
            <a:off x="4287343" y="605232"/>
            <a:ext cx="7577593" cy="2130949"/>
          </a:xfrm>
          <a:prstGeom prst="rect">
            <a:avLst/>
          </a:prstGeom>
        </p:spPr>
      </p:pic>
      <p:pic>
        <p:nvPicPr>
          <p:cNvPr id="4" name="Picture 3">
            <a:extLst>
              <a:ext uri="{FF2B5EF4-FFF2-40B4-BE49-F238E27FC236}">
                <a16:creationId xmlns:a16="http://schemas.microsoft.com/office/drawing/2014/main" id="{1F51EFED-C474-4475-A703-FA82D409D5F6}"/>
              </a:ext>
            </a:extLst>
          </p:cNvPr>
          <p:cNvPicPr>
            <a:picLocks noChangeAspect="1"/>
          </p:cNvPicPr>
          <p:nvPr/>
        </p:nvPicPr>
        <p:blipFill rotWithShape="1">
          <a:blip r:embed="rId4"/>
          <a:srcRect l="12522" t="27246" r="12739" b="21160"/>
          <a:stretch/>
        </p:blipFill>
        <p:spPr>
          <a:xfrm>
            <a:off x="4287342" y="3292050"/>
            <a:ext cx="7904657" cy="3099079"/>
          </a:xfrm>
          <a:prstGeom prst="rect">
            <a:avLst/>
          </a:prstGeom>
        </p:spPr>
      </p:pic>
    </p:spTree>
    <p:extLst>
      <p:ext uri="{BB962C8B-B14F-4D97-AF65-F5344CB8AC3E}">
        <p14:creationId xmlns:p14="http://schemas.microsoft.com/office/powerpoint/2010/main" val="4328855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pic>
        <p:nvPicPr>
          <p:cNvPr id="4" name="Picture 3">
            <a:extLst>
              <a:ext uri="{FF2B5EF4-FFF2-40B4-BE49-F238E27FC236}">
                <a16:creationId xmlns:a16="http://schemas.microsoft.com/office/drawing/2014/main" id="{8000F8D8-2CB2-492B-A5B3-5518F2D0338D}"/>
              </a:ext>
            </a:extLst>
          </p:cNvPr>
          <p:cNvPicPr>
            <a:picLocks noChangeAspect="1"/>
          </p:cNvPicPr>
          <p:nvPr/>
        </p:nvPicPr>
        <p:blipFill rotWithShape="1">
          <a:blip r:embed="rId3"/>
          <a:srcRect l="23674" t="35942" r="24283" b="34377"/>
          <a:stretch/>
        </p:blipFill>
        <p:spPr>
          <a:xfrm>
            <a:off x="4289387" y="377293"/>
            <a:ext cx="7511294" cy="2409638"/>
          </a:xfrm>
          <a:prstGeom prst="rect">
            <a:avLst/>
          </a:prstGeom>
        </p:spPr>
      </p:pic>
      <p:pic>
        <p:nvPicPr>
          <p:cNvPr id="5" name="Picture 4">
            <a:extLst>
              <a:ext uri="{FF2B5EF4-FFF2-40B4-BE49-F238E27FC236}">
                <a16:creationId xmlns:a16="http://schemas.microsoft.com/office/drawing/2014/main" id="{C3DE7C7E-0555-4634-A0BA-AA263BBF73DE}"/>
              </a:ext>
            </a:extLst>
          </p:cNvPr>
          <p:cNvPicPr>
            <a:picLocks noChangeAspect="1"/>
          </p:cNvPicPr>
          <p:nvPr/>
        </p:nvPicPr>
        <p:blipFill rotWithShape="1">
          <a:blip r:embed="rId4"/>
          <a:srcRect l="20309" t="43138" r="21062" b="32100"/>
          <a:stretch/>
        </p:blipFill>
        <p:spPr>
          <a:xfrm>
            <a:off x="4129314" y="3593231"/>
            <a:ext cx="7998898" cy="1900336"/>
          </a:xfrm>
          <a:prstGeom prst="rect">
            <a:avLst/>
          </a:prstGeom>
        </p:spPr>
      </p:pic>
    </p:spTree>
    <p:extLst>
      <p:ext uri="{BB962C8B-B14F-4D97-AF65-F5344CB8AC3E}">
        <p14:creationId xmlns:p14="http://schemas.microsoft.com/office/powerpoint/2010/main" val="5878738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1B8814-DD92-4C91-83D5-10DF611C790C}"/>
              </a:ext>
            </a:extLst>
          </p:cNvPr>
          <p:cNvSpPr/>
          <p:nvPr/>
        </p:nvSpPr>
        <p:spPr>
          <a:xfrm>
            <a:off x="4366730" y="1502795"/>
            <a:ext cx="7607555" cy="3323987"/>
          </a:xfrm>
          <a:prstGeom prst="rect">
            <a:avLst/>
          </a:prstGeom>
        </p:spPr>
        <p:txBody>
          <a:bodyPr wrap="square">
            <a:spAutoFit/>
          </a:bodyPr>
          <a:lstStyle/>
          <a:p>
            <a:pPr algn="ctr"/>
            <a:r>
              <a:rPr lang="en-US" sz="2800" b="1" dirty="0"/>
              <a:t>What this means for Deloitte</a:t>
            </a:r>
          </a:p>
          <a:p>
            <a:endParaRPr lang="en-US" b="1" dirty="0"/>
          </a:p>
          <a:p>
            <a:endParaRPr lang="en-US" b="1" dirty="0"/>
          </a:p>
          <a:p>
            <a:r>
              <a:rPr lang="en-US" b="1" dirty="0"/>
              <a:t>State of the Art NLP is now possible with (very) small labeled training data</a:t>
            </a:r>
            <a:endParaRPr lang="en-US" sz="1600" i="1" dirty="0"/>
          </a:p>
          <a:p>
            <a:endParaRPr lang="en-US" sz="1600" i="1" dirty="0"/>
          </a:p>
          <a:p>
            <a:r>
              <a:rPr lang="en-US" sz="1600" i="1" dirty="0"/>
              <a:t>“On IMDb and AG, supervised ULMFiT with only 100 labeled examples matches the performance of training from scratch with 10× and 20× more data respectively, clearly demonstrating the benefit of general-domain LM pretraining.”</a:t>
            </a:r>
            <a:br>
              <a:rPr lang="en-US" sz="1600" i="1" dirty="0"/>
            </a:br>
            <a:endParaRPr lang="en-US" sz="1600" i="1" dirty="0"/>
          </a:p>
          <a:p>
            <a:r>
              <a:rPr lang="en-US" sz="1600" i="1" dirty="0"/>
              <a:t>“If we allow ULMFiT to also utilize unlabeled examples (50k for IMDb, 100k for AG), at 100 labeled examples, we match the performance of training from scratch with 50× and 100× more data on AG and IMDb respectively.“</a:t>
            </a:r>
          </a:p>
        </p:txBody>
      </p:sp>
      <p:pic>
        <p:nvPicPr>
          <p:cNvPr id="9" name="Picture 8">
            <a:extLst>
              <a:ext uri="{FF2B5EF4-FFF2-40B4-BE49-F238E27FC236}">
                <a16:creationId xmlns:a16="http://schemas.microsoft.com/office/drawing/2014/main" id="{9644DE3D-89C9-42A6-A017-9C96CDA390CC}"/>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Tree>
    <p:extLst>
      <p:ext uri="{BB962C8B-B14F-4D97-AF65-F5344CB8AC3E}">
        <p14:creationId xmlns:p14="http://schemas.microsoft.com/office/powerpoint/2010/main" val="1485101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85C796-FBD3-4552-8FFF-0426F97490BE}"/>
              </a:ext>
            </a:extLst>
          </p:cNvPr>
          <p:cNvSpPr/>
          <p:nvPr/>
        </p:nvSpPr>
        <p:spPr>
          <a:xfrm>
            <a:off x="233464" y="537733"/>
            <a:ext cx="8628434" cy="646331"/>
          </a:xfrm>
          <a:prstGeom prst="rect">
            <a:avLst/>
          </a:prstGeom>
        </p:spPr>
        <p:txBody>
          <a:bodyPr wrap="square">
            <a:spAutoFit/>
          </a:bodyPr>
          <a:lstStyle/>
          <a:p>
            <a:r>
              <a:rPr lang="en-US" dirty="0"/>
              <a:t>https://www.slideshare.net/SebastianRuder?utm_campaign=profiletracking&amp;utm_medium=sssite&amp;utm_source=ssslideview</a:t>
            </a:r>
          </a:p>
        </p:txBody>
      </p:sp>
      <p:sp>
        <p:nvSpPr>
          <p:cNvPr id="8" name="Rectangle 7">
            <a:extLst>
              <a:ext uri="{FF2B5EF4-FFF2-40B4-BE49-F238E27FC236}">
                <a16:creationId xmlns:a16="http://schemas.microsoft.com/office/drawing/2014/main" id="{9B19DA85-6A5A-4B50-8455-ED246370286F}"/>
              </a:ext>
            </a:extLst>
          </p:cNvPr>
          <p:cNvSpPr/>
          <p:nvPr/>
        </p:nvSpPr>
        <p:spPr>
          <a:xfrm>
            <a:off x="140409" y="1505463"/>
            <a:ext cx="11378316" cy="1754326"/>
          </a:xfrm>
          <a:prstGeom prst="rect">
            <a:avLst/>
          </a:prstGeom>
        </p:spPr>
        <p:txBody>
          <a:bodyPr wrap="square">
            <a:spAutoFit/>
          </a:bodyPr>
          <a:lstStyle/>
          <a:p>
            <a:r>
              <a:rPr lang="en-US" dirty="0">
                <a:solidFill>
                  <a:srgbClr val="7A7A7A"/>
                </a:solidFill>
                <a:latin typeface="-apple-system"/>
              </a:rPr>
              <a:t>Transfer learning has greatly impacted computer vision, but existing approaches in NLP still require task-specific modifications and training from scratch. We propose an effective transfer learning method that can be applied to any task in NLP, and introduce techniques that are key for fine-tuning a language model. Our method significantly outperforms the state-of-the-art on six text classification tasks, reducing the error by 18-24% on the majority of datasets. Furthermore, with only 100 labeled examples, it matches the performance of training from scratch on 100x more </a:t>
            </a:r>
            <a:r>
              <a:rPr lang="en-US" dirty="0" err="1">
                <a:solidFill>
                  <a:srgbClr val="7A7A7A"/>
                </a:solidFill>
                <a:latin typeface="-apple-system"/>
              </a:rPr>
              <a:t>data.s</a:t>
            </a:r>
            <a:endParaRPr lang="en-US" dirty="0"/>
          </a:p>
        </p:txBody>
      </p:sp>
      <p:sp>
        <p:nvSpPr>
          <p:cNvPr id="9" name="Rectangle 8">
            <a:extLst>
              <a:ext uri="{FF2B5EF4-FFF2-40B4-BE49-F238E27FC236}">
                <a16:creationId xmlns:a16="http://schemas.microsoft.com/office/drawing/2014/main" id="{4E9C8F89-CC1A-4860-9552-E06067140445}"/>
              </a:ext>
            </a:extLst>
          </p:cNvPr>
          <p:cNvSpPr/>
          <p:nvPr/>
        </p:nvSpPr>
        <p:spPr>
          <a:xfrm>
            <a:off x="-266433" y="3513914"/>
            <a:ext cx="6096000" cy="4801314"/>
          </a:xfrm>
          <a:prstGeom prst="rect">
            <a:avLst/>
          </a:prstGeom>
        </p:spPr>
        <p:txBody>
          <a:bodyPr>
            <a:spAutoFit/>
          </a:bodyPr>
          <a:lstStyle/>
          <a:p>
            <a:r>
              <a:rPr lang="en-US" dirty="0"/>
              <a:t>Previous work has also shown that different layers of deep </a:t>
            </a:r>
            <a:r>
              <a:rPr lang="en-US" dirty="0" err="1"/>
              <a:t>biRNNs</a:t>
            </a:r>
            <a:r>
              <a:rPr lang="en-US" dirty="0"/>
              <a:t> encode different types of information. For example, introducing multi-task syntactic supervision (e.g., part-of-speech tags) at the lower levels of a deep LSTM can improve overall performance of higher level tasks such as dependency parsing (Hashimoto et al., 2017) or CCG super tagging (</a:t>
            </a:r>
            <a:r>
              <a:rPr lang="en-US" dirty="0" err="1"/>
              <a:t>Søgaard</a:t>
            </a:r>
            <a:r>
              <a:rPr lang="en-US" dirty="0"/>
              <a:t> and Goldberg, 2016). In an RNN-based encoder-decoder machine translation system, </a:t>
            </a:r>
            <a:r>
              <a:rPr lang="en-US" dirty="0" err="1"/>
              <a:t>Belinkov</a:t>
            </a:r>
            <a:r>
              <a:rPr lang="en-US" dirty="0"/>
              <a:t> et al. (2017) showed that the representations learned at the first layer in a 2- layer LSTM encoder are better at predicting POS tags then second layer. Finally, the top layer of an LSTM for encoding word context (</a:t>
            </a:r>
            <a:r>
              <a:rPr lang="en-US" dirty="0" err="1"/>
              <a:t>Melamud</a:t>
            </a:r>
            <a:r>
              <a:rPr lang="en-US" dirty="0"/>
              <a:t> et al., 2016) has been shown to learn representations of word sense. We show that similar signals are also induced by the modified language model objective of our </a:t>
            </a:r>
            <a:r>
              <a:rPr lang="en-US" dirty="0" err="1"/>
              <a:t>ELMo</a:t>
            </a:r>
            <a:r>
              <a:rPr lang="en-US" dirty="0"/>
              <a:t> representations, and it can be very beneficial to learn models for downstream tasks that mix these different types of semi-supervision</a:t>
            </a:r>
          </a:p>
        </p:txBody>
      </p:sp>
      <p:sp>
        <p:nvSpPr>
          <p:cNvPr id="10" name="Rectangle 9">
            <a:extLst>
              <a:ext uri="{FF2B5EF4-FFF2-40B4-BE49-F238E27FC236}">
                <a16:creationId xmlns:a16="http://schemas.microsoft.com/office/drawing/2014/main" id="{F0B5D49F-EBF1-4E0A-A04A-CFDC55752E93}"/>
              </a:ext>
            </a:extLst>
          </p:cNvPr>
          <p:cNvSpPr/>
          <p:nvPr/>
        </p:nvSpPr>
        <p:spPr>
          <a:xfrm>
            <a:off x="6501580" y="5175907"/>
            <a:ext cx="6096000" cy="1477328"/>
          </a:xfrm>
          <a:prstGeom prst="rect">
            <a:avLst/>
          </a:prstGeom>
        </p:spPr>
        <p:txBody>
          <a:bodyPr>
            <a:spAutoFit/>
          </a:bodyPr>
          <a:lstStyle/>
          <a:p>
            <a:r>
              <a:rPr lang="en-US" dirty="0"/>
              <a:t>the different types of contextual information captured in </a:t>
            </a:r>
            <a:r>
              <a:rPr lang="en-US" dirty="0" err="1"/>
              <a:t>biLMs</a:t>
            </a:r>
            <a:r>
              <a:rPr lang="en-US" dirty="0"/>
              <a:t> and uses two intrinsic evaluations to show that syntactic information is better represented at lower layers while semantic information is captured a higher layers, consistent with MT encoders</a:t>
            </a:r>
          </a:p>
        </p:txBody>
      </p:sp>
    </p:spTree>
    <p:extLst>
      <p:ext uri="{BB962C8B-B14F-4D97-AF65-F5344CB8AC3E}">
        <p14:creationId xmlns:p14="http://schemas.microsoft.com/office/powerpoint/2010/main" val="411306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06E4803A-60C5-4336-B034-B303031F8F78}"/>
              </a:ext>
            </a:extLst>
          </p:cNvPr>
          <p:cNvPicPr>
            <a:picLocks noChangeAspect="1"/>
          </p:cNvPicPr>
          <p:nvPr/>
        </p:nvPicPr>
        <p:blipFill>
          <a:blip r:embed="rId3"/>
          <a:stretch>
            <a:fillRect/>
          </a:stretch>
        </p:blipFill>
        <p:spPr>
          <a:xfrm>
            <a:off x="2654345" y="2472368"/>
            <a:ext cx="7372864" cy="4385632"/>
          </a:xfrm>
          <a:prstGeom prst="rect">
            <a:avLst/>
          </a:prstGeom>
          <a:ln>
            <a:noFill/>
          </a:ln>
          <a:effectLst>
            <a:outerShdw blurRad="292100" dist="139700" dir="2700000" algn="tl" rotWithShape="0">
              <a:srgbClr val="333333">
                <a:alpha val="65000"/>
              </a:srgbClr>
            </a:outerShdw>
          </a:effectLst>
        </p:spPr>
      </p:pic>
      <p:grpSp>
        <p:nvGrpSpPr>
          <p:cNvPr id="32" name="Group 31">
            <a:extLst>
              <a:ext uri="{FF2B5EF4-FFF2-40B4-BE49-F238E27FC236}">
                <a16:creationId xmlns:a16="http://schemas.microsoft.com/office/drawing/2014/main" id="{13CE9E6A-30EC-4463-9FEB-CE2CFFDA080D}"/>
              </a:ext>
            </a:extLst>
          </p:cNvPr>
          <p:cNvGrpSpPr/>
          <p:nvPr/>
        </p:nvGrpSpPr>
        <p:grpSpPr>
          <a:xfrm>
            <a:off x="1242585" y="344912"/>
            <a:ext cx="1835149" cy="1521860"/>
            <a:chOff x="4091593" y="1801732"/>
            <a:chExt cx="2062415" cy="1403079"/>
          </a:xfrm>
          <a:noFill/>
          <a:effectLst>
            <a:glow rad="127000">
              <a:schemeClr val="bg1"/>
            </a:glow>
          </a:effectLst>
        </p:grpSpPr>
        <p:pic>
          <p:nvPicPr>
            <p:cNvPr id="33" name="Picture 32">
              <a:extLst>
                <a:ext uri="{FF2B5EF4-FFF2-40B4-BE49-F238E27FC236}">
                  <a16:creationId xmlns:a16="http://schemas.microsoft.com/office/drawing/2014/main" id="{5FF5005C-7B90-4F31-8EA5-A684EF46CB8C}"/>
                </a:ext>
              </a:extLst>
            </p:cNvPr>
            <p:cNvPicPr>
              <a:picLocks noChangeAspect="1"/>
            </p:cNvPicPr>
            <p:nvPr/>
          </p:nvPicPr>
          <p:blipFill>
            <a:blip r:embed="rId4"/>
            <a:stretch>
              <a:fillRect/>
            </a:stretch>
          </p:blipFill>
          <p:spPr>
            <a:xfrm>
              <a:off x="5254064" y="2219207"/>
              <a:ext cx="899944" cy="947920"/>
            </a:xfrm>
            <a:prstGeom prst="rect">
              <a:avLst/>
            </a:prstGeom>
            <a:noFill/>
            <a:ln>
              <a:noFill/>
            </a:ln>
            <a:effectLst>
              <a:glow rad="127000">
                <a:schemeClr val="bg1"/>
              </a:glow>
            </a:effectLst>
          </p:spPr>
        </p:pic>
        <p:pic>
          <p:nvPicPr>
            <p:cNvPr id="34" name="Picture 33">
              <a:extLst>
                <a:ext uri="{FF2B5EF4-FFF2-40B4-BE49-F238E27FC236}">
                  <a16:creationId xmlns:a16="http://schemas.microsoft.com/office/drawing/2014/main" id="{7EC00EB2-4422-4898-A391-6DD2AA974BD0}"/>
                </a:ext>
              </a:extLst>
            </p:cNvPr>
            <p:cNvPicPr>
              <a:picLocks noChangeAspect="1"/>
            </p:cNvPicPr>
            <p:nvPr/>
          </p:nvPicPr>
          <p:blipFill>
            <a:blip r:embed="rId4"/>
            <a:stretch>
              <a:fillRect/>
            </a:stretch>
          </p:blipFill>
          <p:spPr>
            <a:xfrm>
              <a:off x="4727005" y="1801732"/>
              <a:ext cx="899945" cy="947920"/>
            </a:xfrm>
            <a:prstGeom prst="rect">
              <a:avLst/>
            </a:prstGeom>
            <a:noFill/>
            <a:ln>
              <a:noFill/>
            </a:ln>
            <a:effectLst>
              <a:glow rad="127000">
                <a:schemeClr val="bg1"/>
              </a:glow>
            </a:effectLst>
          </p:spPr>
        </p:pic>
        <p:pic>
          <p:nvPicPr>
            <p:cNvPr id="35" name="Picture 34">
              <a:extLst>
                <a:ext uri="{FF2B5EF4-FFF2-40B4-BE49-F238E27FC236}">
                  <a16:creationId xmlns:a16="http://schemas.microsoft.com/office/drawing/2014/main" id="{9D18A5F1-EA54-486C-83B3-F304E895319C}"/>
                </a:ext>
              </a:extLst>
            </p:cNvPr>
            <p:cNvPicPr>
              <a:picLocks noChangeAspect="1"/>
            </p:cNvPicPr>
            <p:nvPr/>
          </p:nvPicPr>
          <p:blipFill>
            <a:blip r:embed="rId4"/>
            <a:stretch>
              <a:fillRect/>
            </a:stretch>
          </p:blipFill>
          <p:spPr>
            <a:xfrm>
              <a:off x="4091593" y="2256891"/>
              <a:ext cx="899945" cy="947920"/>
            </a:xfrm>
            <a:prstGeom prst="rect">
              <a:avLst/>
            </a:prstGeom>
            <a:noFill/>
            <a:ln>
              <a:noFill/>
            </a:ln>
            <a:effectLst>
              <a:glow rad="127000">
                <a:schemeClr val="bg1"/>
              </a:glow>
            </a:effectLst>
          </p:spPr>
        </p:pic>
      </p:grpSp>
      <p:pic>
        <p:nvPicPr>
          <p:cNvPr id="36" name="Picture 35">
            <a:extLst>
              <a:ext uri="{FF2B5EF4-FFF2-40B4-BE49-F238E27FC236}">
                <a16:creationId xmlns:a16="http://schemas.microsoft.com/office/drawing/2014/main" id="{AE481790-6EFC-4C94-83F0-CBD0E679C224}"/>
              </a:ext>
            </a:extLst>
          </p:cNvPr>
          <p:cNvPicPr>
            <a:picLocks noChangeAspect="1"/>
          </p:cNvPicPr>
          <p:nvPr/>
        </p:nvPicPr>
        <p:blipFill>
          <a:blip r:embed="rId4"/>
          <a:stretch>
            <a:fillRect/>
          </a:stretch>
        </p:blipFill>
        <p:spPr>
          <a:xfrm>
            <a:off x="1296417" y="858995"/>
            <a:ext cx="800778" cy="1028169"/>
          </a:xfrm>
          <a:prstGeom prst="rect">
            <a:avLst/>
          </a:prstGeom>
          <a:effectLst>
            <a:glow rad="127000">
              <a:srgbClr val="FF0000"/>
            </a:glow>
          </a:effectLst>
        </p:spPr>
      </p:pic>
      <p:sp>
        <p:nvSpPr>
          <p:cNvPr id="37" name="Down Arrow 96">
            <a:extLst>
              <a:ext uri="{FF2B5EF4-FFF2-40B4-BE49-F238E27FC236}">
                <a16:creationId xmlns:a16="http://schemas.microsoft.com/office/drawing/2014/main" id="{1F78555E-8B0B-4F62-9272-392891F53B65}"/>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38" name="Picture 37">
            <a:extLst>
              <a:ext uri="{FF2B5EF4-FFF2-40B4-BE49-F238E27FC236}">
                <a16:creationId xmlns:a16="http://schemas.microsoft.com/office/drawing/2014/main" id="{F3F3CFF9-A777-415A-9327-37E1EB80BBE2}"/>
              </a:ext>
            </a:extLst>
          </p:cNvPr>
          <p:cNvPicPr>
            <a:picLocks noChangeAspect="1"/>
          </p:cNvPicPr>
          <p:nvPr/>
        </p:nvPicPr>
        <p:blipFill>
          <a:blip r:embed="rId4"/>
          <a:stretch>
            <a:fillRect/>
          </a:stretch>
        </p:blipFill>
        <p:spPr>
          <a:xfrm>
            <a:off x="2319776" y="824811"/>
            <a:ext cx="800778" cy="1028168"/>
          </a:xfrm>
          <a:prstGeom prst="rect">
            <a:avLst/>
          </a:prstGeom>
          <a:effectLst>
            <a:glow rad="127000">
              <a:srgbClr val="FF0000"/>
            </a:glow>
          </a:effectLst>
        </p:spPr>
      </p:pic>
      <p:pic>
        <p:nvPicPr>
          <p:cNvPr id="39" name="Picture 38">
            <a:extLst>
              <a:ext uri="{FF2B5EF4-FFF2-40B4-BE49-F238E27FC236}">
                <a16:creationId xmlns:a16="http://schemas.microsoft.com/office/drawing/2014/main" id="{4339F738-EB01-45B6-A2AB-A684B4EAED45}"/>
              </a:ext>
            </a:extLst>
          </p:cNvPr>
          <p:cNvPicPr>
            <a:picLocks noChangeAspect="1"/>
          </p:cNvPicPr>
          <p:nvPr/>
        </p:nvPicPr>
        <p:blipFill>
          <a:blip r:embed="rId4"/>
          <a:stretch>
            <a:fillRect/>
          </a:stretch>
        </p:blipFill>
        <p:spPr>
          <a:xfrm>
            <a:off x="1853568" y="344912"/>
            <a:ext cx="800777" cy="1028169"/>
          </a:xfrm>
          <a:prstGeom prst="rect">
            <a:avLst/>
          </a:prstGeom>
          <a:effectLst>
            <a:glow rad="127000">
              <a:srgbClr val="00B050"/>
            </a:glow>
          </a:effectLst>
        </p:spPr>
      </p:pic>
      <p:pic>
        <p:nvPicPr>
          <p:cNvPr id="40" name="Picture 39">
            <a:extLst>
              <a:ext uri="{FF2B5EF4-FFF2-40B4-BE49-F238E27FC236}">
                <a16:creationId xmlns:a16="http://schemas.microsoft.com/office/drawing/2014/main" id="{394DAB0E-78A4-4A7B-AA61-86F082281AB8}"/>
              </a:ext>
            </a:extLst>
          </p:cNvPr>
          <p:cNvPicPr>
            <a:picLocks noChangeAspect="1"/>
          </p:cNvPicPr>
          <p:nvPr/>
        </p:nvPicPr>
        <p:blipFill rotWithShape="1">
          <a:blip r:embed="rId5"/>
          <a:srcRect l="73605"/>
          <a:stretch/>
        </p:blipFill>
        <p:spPr>
          <a:xfrm>
            <a:off x="8864049" y="177264"/>
            <a:ext cx="2172760" cy="2057959"/>
          </a:xfrm>
          <a:prstGeom prst="rect">
            <a:avLst/>
          </a:prstGeom>
        </p:spPr>
      </p:pic>
      <p:sp>
        <p:nvSpPr>
          <p:cNvPr id="41" name="Down Arrow 96">
            <a:extLst>
              <a:ext uri="{FF2B5EF4-FFF2-40B4-BE49-F238E27FC236}">
                <a16:creationId xmlns:a16="http://schemas.microsoft.com/office/drawing/2014/main" id="{E1A56438-1714-4566-85A7-78384A943098}"/>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42" name="Down Arrow 96">
            <a:extLst>
              <a:ext uri="{FF2B5EF4-FFF2-40B4-BE49-F238E27FC236}">
                <a16:creationId xmlns:a16="http://schemas.microsoft.com/office/drawing/2014/main" id="{36337872-6004-4305-B833-AABAA9F07FA8}"/>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43" name="Picture 42">
            <a:extLst>
              <a:ext uri="{FF2B5EF4-FFF2-40B4-BE49-F238E27FC236}">
                <a16:creationId xmlns:a16="http://schemas.microsoft.com/office/drawing/2014/main" id="{63977174-36D6-4CD5-B92E-575677FA4AB9}"/>
              </a:ext>
            </a:extLst>
          </p:cNvPr>
          <p:cNvPicPr>
            <a:picLocks noChangeAspect="1"/>
          </p:cNvPicPr>
          <p:nvPr/>
        </p:nvPicPr>
        <p:blipFill>
          <a:blip r:embed="rId6"/>
          <a:stretch>
            <a:fillRect/>
          </a:stretch>
        </p:blipFill>
        <p:spPr>
          <a:xfrm>
            <a:off x="8122437" y="345405"/>
            <a:ext cx="443411" cy="1541759"/>
          </a:xfrm>
          <a:prstGeom prst="rect">
            <a:avLst/>
          </a:prstGeom>
        </p:spPr>
      </p:pic>
      <p:sp>
        <p:nvSpPr>
          <p:cNvPr id="44" name="Down Arrow 96">
            <a:extLst>
              <a:ext uri="{FF2B5EF4-FFF2-40B4-BE49-F238E27FC236}">
                <a16:creationId xmlns:a16="http://schemas.microsoft.com/office/drawing/2014/main" id="{FD5CEF8C-2C4D-493A-9C8B-530784B9B3CA}"/>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45" name="TextBox 44">
            <a:extLst>
              <a:ext uri="{FF2B5EF4-FFF2-40B4-BE49-F238E27FC236}">
                <a16:creationId xmlns:a16="http://schemas.microsoft.com/office/drawing/2014/main" id="{BFCBEE90-7364-4D23-A743-D166B00639BE}"/>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46" name="Picture 45">
            <a:extLst>
              <a:ext uri="{FF2B5EF4-FFF2-40B4-BE49-F238E27FC236}">
                <a16:creationId xmlns:a16="http://schemas.microsoft.com/office/drawing/2014/main" id="{44D1D276-B131-4F6D-9EA2-4B99A39E03BA}"/>
              </a:ext>
            </a:extLst>
          </p:cNvPr>
          <p:cNvPicPr>
            <a:picLocks noChangeAspect="1"/>
          </p:cNvPicPr>
          <p:nvPr/>
        </p:nvPicPr>
        <p:blipFill>
          <a:blip r:embed="rId7"/>
          <a:stretch>
            <a:fillRect/>
          </a:stretch>
        </p:blipFill>
        <p:spPr>
          <a:xfrm>
            <a:off x="5417770" y="609777"/>
            <a:ext cx="2351955" cy="1018462"/>
          </a:xfrm>
          <a:prstGeom prst="rect">
            <a:avLst/>
          </a:prstGeom>
        </p:spPr>
      </p:pic>
      <p:sp>
        <p:nvSpPr>
          <p:cNvPr id="6" name="Rectangle 5">
            <a:extLst>
              <a:ext uri="{FF2B5EF4-FFF2-40B4-BE49-F238E27FC236}">
                <a16:creationId xmlns:a16="http://schemas.microsoft.com/office/drawing/2014/main" id="{A8FDE454-B520-4D25-8982-B9E1B50EA24E}"/>
              </a:ext>
            </a:extLst>
          </p:cNvPr>
          <p:cNvSpPr/>
          <p:nvPr/>
        </p:nvSpPr>
        <p:spPr>
          <a:xfrm>
            <a:off x="3272824" y="0"/>
            <a:ext cx="8629124" cy="2235223"/>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2131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7E8511-FA3A-42B9-A285-730932560B25}"/>
              </a:ext>
            </a:extLst>
          </p:cNvPr>
          <p:cNvSpPr/>
          <p:nvPr/>
        </p:nvSpPr>
        <p:spPr>
          <a:xfrm>
            <a:off x="2123873" y="426583"/>
            <a:ext cx="6096000" cy="2308324"/>
          </a:xfrm>
          <a:prstGeom prst="rect">
            <a:avLst/>
          </a:prstGeom>
        </p:spPr>
        <p:txBody>
          <a:bodyPr>
            <a:spAutoFit/>
          </a:bodyPr>
          <a:lstStyle/>
          <a:p>
            <a:r>
              <a:rPr lang="en-US" dirty="0">
                <a:solidFill>
                  <a:srgbClr val="222222"/>
                </a:solidFill>
                <a:latin typeface="Georgia" panose="02040502050405020303" pitchFamily="18" charset="0"/>
              </a:rPr>
              <a:t>At the core of the recent advances of ULMFiT, </a:t>
            </a:r>
            <a:r>
              <a:rPr lang="en-US" dirty="0" err="1">
                <a:solidFill>
                  <a:srgbClr val="222222"/>
                </a:solidFill>
                <a:latin typeface="Georgia" panose="02040502050405020303" pitchFamily="18" charset="0"/>
              </a:rPr>
              <a:t>ELMo</a:t>
            </a:r>
            <a:r>
              <a:rPr lang="en-US" dirty="0">
                <a:solidFill>
                  <a:srgbClr val="222222"/>
                </a:solidFill>
                <a:latin typeface="Georgia" panose="02040502050405020303" pitchFamily="18" charset="0"/>
              </a:rPr>
              <a:t>, and the </a:t>
            </a:r>
            <a:r>
              <a:rPr lang="en-US" dirty="0" err="1">
                <a:solidFill>
                  <a:srgbClr val="222222"/>
                </a:solidFill>
                <a:latin typeface="Georgia" panose="02040502050405020303" pitchFamily="18" charset="0"/>
              </a:rPr>
              <a:t>OpenAI</a:t>
            </a:r>
            <a:r>
              <a:rPr lang="en-US" dirty="0">
                <a:solidFill>
                  <a:srgbClr val="222222"/>
                </a:solidFill>
                <a:latin typeface="Georgia" panose="02040502050405020303" pitchFamily="18" charset="0"/>
              </a:rPr>
              <a:t> transformer is one key paradigm shift: going from just initializing the first layer of our models to pretraining the entire model with hierarchical representations. If learning word vectors is like only learning edges, these approaches are like learning the full hierarchy of features, from edges to shapes to high-level semantic concepts.</a:t>
            </a:r>
            <a:endParaRPr lang="en-US" dirty="0"/>
          </a:p>
        </p:txBody>
      </p:sp>
      <p:sp>
        <p:nvSpPr>
          <p:cNvPr id="3" name="Rectangle 2">
            <a:extLst>
              <a:ext uri="{FF2B5EF4-FFF2-40B4-BE49-F238E27FC236}">
                <a16:creationId xmlns:a16="http://schemas.microsoft.com/office/drawing/2014/main" id="{FC46F14E-D1C3-4AB5-AB3F-0DC48B925E78}"/>
              </a:ext>
            </a:extLst>
          </p:cNvPr>
          <p:cNvSpPr/>
          <p:nvPr/>
        </p:nvSpPr>
        <p:spPr>
          <a:xfrm>
            <a:off x="3827215" y="5676249"/>
            <a:ext cx="3856633" cy="369332"/>
          </a:xfrm>
          <a:prstGeom prst="rect">
            <a:avLst/>
          </a:prstGeom>
        </p:spPr>
        <p:txBody>
          <a:bodyPr wrap="none">
            <a:spAutoFit/>
          </a:bodyPr>
          <a:lstStyle/>
          <a:p>
            <a:r>
              <a:rPr lang="en-US" dirty="0"/>
              <a:t>https://thegradient.pub/nlp-imagenet/</a:t>
            </a:r>
          </a:p>
        </p:txBody>
      </p:sp>
      <p:sp>
        <p:nvSpPr>
          <p:cNvPr id="4" name="Rectangle 3">
            <a:extLst>
              <a:ext uri="{FF2B5EF4-FFF2-40B4-BE49-F238E27FC236}">
                <a16:creationId xmlns:a16="http://schemas.microsoft.com/office/drawing/2014/main" id="{A1D5907C-9429-4619-A538-E1056DE0AD2A}"/>
              </a:ext>
            </a:extLst>
          </p:cNvPr>
          <p:cNvSpPr/>
          <p:nvPr/>
        </p:nvSpPr>
        <p:spPr>
          <a:xfrm>
            <a:off x="1773676" y="2813927"/>
            <a:ext cx="6096000" cy="2862322"/>
          </a:xfrm>
          <a:prstGeom prst="rect">
            <a:avLst/>
          </a:prstGeom>
        </p:spPr>
        <p:txBody>
          <a:bodyPr>
            <a:spAutoFit/>
          </a:bodyPr>
          <a:lstStyle/>
          <a:p>
            <a:r>
              <a:rPr lang="en-US" u="sng" dirty="0">
                <a:solidFill>
                  <a:srgbClr val="B70038"/>
                </a:solidFill>
                <a:latin typeface="Georgia" panose="02040502050405020303" pitchFamily="18" charset="0"/>
                <a:hlinkClick r:id="rId2"/>
              </a:rPr>
              <a:t>Embeddings from Language Models (</a:t>
            </a:r>
            <a:r>
              <a:rPr lang="en-US" u="sng" dirty="0" err="1">
                <a:solidFill>
                  <a:srgbClr val="B70038"/>
                </a:solidFill>
                <a:latin typeface="Georgia" panose="02040502050405020303" pitchFamily="18" charset="0"/>
                <a:hlinkClick r:id="rId2"/>
              </a:rPr>
              <a:t>ELMo</a:t>
            </a:r>
            <a:r>
              <a:rPr lang="en-US" u="sng" dirty="0">
                <a:solidFill>
                  <a:srgbClr val="B70038"/>
                </a:solidFill>
                <a:latin typeface="Georgia" panose="02040502050405020303" pitchFamily="18" charset="0"/>
                <a:hlinkClick r:id="rId2"/>
              </a:rPr>
              <a:t>)</a:t>
            </a:r>
            <a:r>
              <a:rPr lang="en-US" dirty="0">
                <a:solidFill>
                  <a:srgbClr val="222222"/>
                </a:solidFill>
                <a:latin typeface="Georgia" panose="02040502050405020303" pitchFamily="18" charset="0"/>
              </a:rPr>
              <a:t>, </a:t>
            </a:r>
            <a:r>
              <a:rPr lang="en-US" u="sng" dirty="0">
                <a:solidFill>
                  <a:srgbClr val="222222"/>
                </a:solidFill>
                <a:latin typeface="Georgia" panose="02040502050405020303" pitchFamily="18" charset="0"/>
                <a:hlinkClick r:id="rId3"/>
              </a:rPr>
              <a:t>Universal Language Model Fine-tuning (ULMFiT)</a:t>
            </a:r>
            <a:r>
              <a:rPr lang="en-US" dirty="0">
                <a:solidFill>
                  <a:srgbClr val="222222"/>
                </a:solidFill>
                <a:latin typeface="Georgia" panose="02040502050405020303" pitchFamily="18" charset="0"/>
              </a:rPr>
              <a:t>, and the </a:t>
            </a:r>
            <a:r>
              <a:rPr lang="en-US" u="sng" dirty="0" err="1">
                <a:solidFill>
                  <a:srgbClr val="222222"/>
                </a:solidFill>
                <a:latin typeface="Georgia" panose="02040502050405020303" pitchFamily="18" charset="0"/>
                <a:hlinkClick r:id="rId4"/>
              </a:rPr>
              <a:t>OpenAI</a:t>
            </a:r>
            <a:r>
              <a:rPr lang="en-US" u="sng" dirty="0">
                <a:solidFill>
                  <a:srgbClr val="222222"/>
                </a:solidFill>
                <a:latin typeface="Georgia" panose="02040502050405020303" pitchFamily="18" charset="0"/>
                <a:hlinkClick r:id="rId4"/>
              </a:rPr>
              <a:t> Transformer</a:t>
            </a:r>
            <a:r>
              <a:rPr lang="en-US" dirty="0">
                <a:solidFill>
                  <a:srgbClr val="222222"/>
                </a:solidFill>
                <a:latin typeface="Georgia" panose="02040502050405020303" pitchFamily="18" charset="0"/>
              </a:rPr>
              <a:t> have empirically demonstrated how language modeling can be used for pretraining, as shown by the above figure from ULMFiT. All three methods employed pretrained language models to achieve state-of-the-art on a diverse range of tasks in Natural Language Processing, including text classification, question answering, natural language inference, coreference resolution, sequence labeling, and many others.</a:t>
            </a:r>
            <a:endParaRPr lang="en-US" dirty="0"/>
          </a:p>
        </p:txBody>
      </p:sp>
    </p:spTree>
    <p:extLst>
      <p:ext uri="{BB962C8B-B14F-4D97-AF65-F5344CB8AC3E}">
        <p14:creationId xmlns:p14="http://schemas.microsoft.com/office/powerpoint/2010/main" val="3720744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3F8B1597-C8B8-4C54-8262-2CB9D51235E7}"/>
              </a:ext>
            </a:extLst>
          </p:cNvPr>
          <p:cNvSpPr/>
          <p:nvPr/>
        </p:nvSpPr>
        <p:spPr>
          <a:xfrm>
            <a:off x="1018929" y="2749305"/>
            <a:ext cx="4786090" cy="3108543"/>
          </a:xfrm>
          <a:prstGeom prst="rect">
            <a:avLst/>
          </a:prstGeom>
        </p:spPr>
        <p:txBody>
          <a:bodyPr wrap="square">
            <a:spAutoFit/>
          </a:bodyPr>
          <a:lstStyle/>
          <a:p>
            <a:r>
              <a:rPr lang="en-US" sz="2800" b="1" dirty="0"/>
              <a:t>“Acquisition of 3 </a:t>
            </a:r>
          </a:p>
          <a:p>
            <a:r>
              <a:rPr lang="en-US" sz="2800" b="1" dirty="0"/>
              <a:t>GeneChip Microarray Scanners to enable genomics researchers to scan </a:t>
            </a:r>
          </a:p>
          <a:p>
            <a:r>
              <a:rPr lang="en-US" sz="2800" b="1" dirty="0"/>
              <a:t>next-generation higher-density arrays, including SNP arrays at Bethesda, MD camppus”</a:t>
            </a:r>
          </a:p>
        </p:txBody>
      </p:sp>
      <p:sp>
        <p:nvSpPr>
          <p:cNvPr id="31" name="Rectangle 30">
            <a:extLst>
              <a:ext uri="{FF2B5EF4-FFF2-40B4-BE49-F238E27FC236}">
                <a16:creationId xmlns:a16="http://schemas.microsoft.com/office/drawing/2014/main" id="{D946FBEA-5A33-43F3-93EC-2807F0621CD2}"/>
              </a:ext>
            </a:extLst>
          </p:cNvPr>
          <p:cNvSpPr/>
          <p:nvPr/>
        </p:nvSpPr>
        <p:spPr>
          <a:xfrm>
            <a:off x="6853352" y="2749305"/>
            <a:ext cx="5178628" cy="3108543"/>
          </a:xfrm>
          <a:prstGeom prst="rect">
            <a:avLst/>
          </a:prstGeom>
        </p:spPr>
        <p:txBody>
          <a:bodyPr wrap="square">
            <a:spAutoFit/>
          </a:bodyPr>
          <a:lstStyle/>
          <a:p>
            <a:r>
              <a:rPr lang="en-US" sz="2800" b="1" dirty="0"/>
              <a:t>“acquisition three </a:t>
            </a:r>
          </a:p>
          <a:p>
            <a:r>
              <a:rPr lang="en-US" sz="2800" b="1" dirty="0"/>
              <a:t>genechip microarray_scanners </a:t>
            </a:r>
          </a:p>
          <a:p>
            <a:r>
              <a:rPr lang="en-US" sz="2800" b="1" dirty="0"/>
              <a:t>enable genomic </a:t>
            </a:r>
          </a:p>
          <a:p>
            <a:r>
              <a:rPr lang="en-US" sz="2800" b="1" dirty="0"/>
              <a:t>research scan </a:t>
            </a:r>
          </a:p>
          <a:p>
            <a:r>
              <a:rPr lang="en-US" sz="2800" b="1" dirty="0"/>
              <a:t>next_generation higher_density array snp_array </a:t>
            </a:r>
          </a:p>
          <a:p>
            <a:r>
              <a:rPr lang="en-US" sz="2800" b="1" dirty="0"/>
              <a:t>bethesda maryland campus”</a:t>
            </a:r>
          </a:p>
        </p:txBody>
      </p:sp>
      <p:grpSp>
        <p:nvGrpSpPr>
          <p:cNvPr id="32" name="Group 31">
            <a:extLst>
              <a:ext uri="{FF2B5EF4-FFF2-40B4-BE49-F238E27FC236}">
                <a16:creationId xmlns:a16="http://schemas.microsoft.com/office/drawing/2014/main" id="{0C67DB3C-20A5-47C7-970A-7DD42527B706}"/>
              </a:ext>
            </a:extLst>
          </p:cNvPr>
          <p:cNvGrpSpPr/>
          <p:nvPr/>
        </p:nvGrpSpPr>
        <p:grpSpPr>
          <a:xfrm>
            <a:off x="1242585" y="344912"/>
            <a:ext cx="1835149" cy="1521860"/>
            <a:chOff x="4091593" y="1801732"/>
            <a:chExt cx="2062415" cy="1403079"/>
          </a:xfrm>
          <a:noFill/>
          <a:effectLst>
            <a:glow rad="127000">
              <a:schemeClr val="bg1"/>
            </a:glow>
          </a:effectLst>
        </p:grpSpPr>
        <p:pic>
          <p:nvPicPr>
            <p:cNvPr id="33" name="Picture 32">
              <a:extLst>
                <a:ext uri="{FF2B5EF4-FFF2-40B4-BE49-F238E27FC236}">
                  <a16:creationId xmlns:a16="http://schemas.microsoft.com/office/drawing/2014/main" id="{F0E4D270-1A11-4BB7-9240-70C35ECD322C}"/>
                </a:ext>
              </a:extLst>
            </p:cNvPr>
            <p:cNvPicPr>
              <a:picLocks noChangeAspect="1"/>
            </p:cNvPicPr>
            <p:nvPr/>
          </p:nvPicPr>
          <p:blipFill>
            <a:blip r:embed="rId3"/>
            <a:stretch>
              <a:fillRect/>
            </a:stretch>
          </p:blipFill>
          <p:spPr>
            <a:xfrm>
              <a:off x="5254064" y="2219207"/>
              <a:ext cx="899944" cy="947920"/>
            </a:xfrm>
            <a:prstGeom prst="rect">
              <a:avLst/>
            </a:prstGeom>
            <a:noFill/>
            <a:ln>
              <a:noFill/>
            </a:ln>
            <a:effectLst>
              <a:glow rad="127000">
                <a:schemeClr val="bg1"/>
              </a:glow>
            </a:effectLst>
          </p:spPr>
        </p:pic>
        <p:pic>
          <p:nvPicPr>
            <p:cNvPr id="34" name="Picture 33">
              <a:extLst>
                <a:ext uri="{FF2B5EF4-FFF2-40B4-BE49-F238E27FC236}">
                  <a16:creationId xmlns:a16="http://schemas.microsoft.com/office/drawing/2014/main" id="{77B02015-A8D7-4466-9524-7CB6A7A0E26F}"/>
                </a:ext>
              </a:extLst>
            </p:cNvPr>
            <p:cNvPicPr>
              <a:picLocks noChangeAspect="1"/>
            </p:cNvPicPr>
            <p:nvPr/>
          </p:nvPicPr>
          <p:blipFill>
            <a:blip r:embed="rId3"/>
            <a:stretch>
              <a:fillRect/>
            </a:stretch>
          </p:blipFill>
          <p:spPr>
            <a:xfrm>
              <a:off x="4727005" y="1801732"/>
              <a:ext cx="899945" cy="947920"/>
            </a:xfrm>
            <a:prstGeom prst="rect">
              <a:avLst/>
            </a:prstGeom>
            <a:noFill/>
            <a:ln>
              <a:noFill/>
            </a:ln>
            <a:effectLst>
              <a:glow rad="127000">
                <a:schemeClr val="bg1"/>
              </a:glow>
            </a:effectLst>
          </p:spPr>
        </p:pic>
        <p:pic>
          <p:nvPicPr>
            <p:cNvPr id="35" name="Picture 34">
              <a:extLst>
                <a:ext uri="{FF2B5EF4-FFF2-40B4-BE49-F238E27FC236}">
                  <a16:creationId xmlns:a16="http://schemas.microsoft.com/office/drawing/2014/main" id="{989F3F1A-1152-446E-AC2F-239BB08605D1}"/>
                </a:ext>
              </a:extLst>
            </p:cNvPr>
            <p:cNvPicPr>
              <a:picLocks noChangeAspect="1"/>
            </p:cNvPicPr>
            <p:nvPr/>
          </p:nvPicPr>
          <p:blipFill>
            <a:blip r:embed="rId3"/>
            <a:stretch>
              <a:fillRect/>
            </a:stretch>
          </p:blipFill>
          <p:spPr>
            <a:xfrm>
              <a:off x="4091593" y="2256891"/>
              <a:ext cx="899945" cy="947920"/>
            </a:xfrm>
            <a:prstGeom prst="rect">
              <a:avLst/>
            </a:prstGeom>
            <a:noFill/>
            <a:ln>
              <a:noFill/>
            </a:ln>
            <a:effectLst>
              <a:glow rad="127000">
                <a:schemeClr val="bg1"/>
              </a:glow>
            </a:effectLst>
          </p:spPr>
        </p:pic>
      </p:grpSp>
      <p:pic>
        <p:nvPicPr>
          <p:cNvPr id="36" name="Picture 35">
            <a:extLst>
              <a:ext uri="{FF2B5EF4-FFF2-40B4-BE49-F238E27FC236}">
                <a16:creationId xmlns:a16="http://schemas.microsoft.com/office/drawing/2014/main" id="{CCC62AB6-BECE-4905-86DF-46C06F274E30}"/>
              </a:ext>
            </a:extLst>
          </p:cNvPr>
          <p:cNvPicPr>
            <a:picLocks noChangeAspect="1"/>
          </p:cNvPicPr>
          <p:nvPr/>
        </p:nvPicPr>
        <p:blipFill>
          <a:blip r:embed="rId3"/>
          <a:stretch>
            <a:fillRect/>
          </a:stretch>
        </p:blipFill>
        <p:spPr>
          <a:xfrm>
            <a:off x="1296417" y="858995"/>
            <a:ext cx="800778" cy="1028169"/>
          </a:xfrm>
          <a:prstGeom prst="rect">
            <a:avLst/>
          </a:prstGeom>
          <a:effectLst>
            <a:glow rad="127000">
              <a:srgbClr val="FF0000"/>
            </a:glow>
          </a:effectLst>
        </p:spPr>
      </p:pic>
      <p:sp>
        <p:nvSpPr>
          <p:cNvPr id="37" name="Down Arrow 96">
            <a:extLst>
              <a:ext uri="{FF2B5EF4-FFF2-40B4-BE49-F238E27FC236}">
                <a16:creationId xmlns:a16="http://schemas.microsoft.com/office/drawing/2014/main" id="{847B499A-6D6B-43E5-84FC-C27F2A751E17}"/>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38" name="Picture 37">
            <a:extLst>
              <a:ext uri="{FF2B5EF4-FFF2-40B4-BE49-F238E27FC236}">
                <a16:creationId xmlns:a16="http://schemas.microsoft.com/office/drawing/2014/main" id="{CEABA974-C46C-4A9D-A514-FD97E0748611}"/>
              </a:ext>
            </a:extLst>
          </p:cNvPr>
          <p:cNvPicPr>
            <a:picLocks noChangeAspect="1"/>
          </p:cNvPicPr>
          <p:nvPr/>
        </p:nvPicPr>
        <p:blipFill>
          <a:blip r:embed="rId3"/>
          <a:stretch>
            <a:fillRect/>
          </a:stretch>
        </p:blipFill>
        <p:spPr>
          <a:xfrm>
            <a:off x="2319776" y="824811"/>
            <a:ext cx="800778" cy="1028168"/>
          </a:xfrm>
          <a:prstGeom prst="rect">
            <a:avLst/>
          </a:prstGeom>
          <a:effectLst>
            <a:glow rad="127000">
              <a:srgbClr val="FF0000"/>
            </a:glow>
          </a:effectLst>
        </p:spPr>
      </p:pic>
      <p:pic>
        <p:nvPicPr>
          <p:cNvPr id="39" name="Picture 38">
            <a:extLst>
              <a:ext uri="{FF2B5EF4-FFF2-40B4-BE49-F238E27FC236}">
                <a16:creationId xmlns:a16="http://schemas.microsoft.com/office/drawing/2014/main" id="{16C92B2B-F83C-4073-B569-C4067CA574CB}"/>
              </a:ext>
            </a:extLst>
          </p:cNvPr>
          <p:cNvPicPr>
            <a:picLocks noChangeAspect="1"/>
          </p:cNvPicPr>
          <p:nvPr/>
        </p:nvPicPr>
        <p:blipFill>
          <a:blip r:embed="rId3"/>
          <a:stretch>
            <a:fillRect/>
          </a:stretch>
        </p:blipFill>
        <p:spPr>
          <a:xfrm>
            <a:off x="1853568" y="344912"/>
            <a:ext cx="800777" cy="1028169"/>
          </a:xfrm>
          <a:prstGeom prst="rect">
            <a:avLst/>
          </a:prstGeom>
          <a:effectLst>
            <a:glow rad="127000">
              <a:srgbClr val="00B050"/>
            </a:glow>
          </a:effectLst>
        </p:spPr>
      </p:pic>
      <p:pic>
        <p:nvPicPr>
          <p:cNvPr id="40" name="Picture 39">
            <a:extLst>
              <a:ext uri="{FF2B5EF4-FFF2-40B4-BE49-F238E27FC236}">
                <a16:creationId xmlns:a16="http://schemas.microsoft.com/office/drawing/2014/main" id="{B86A2B4C-B622-461C-9E4D-24505D5613F1}"/>
              </a:ext>
            </a:extLst>
          </p:cNvPr>
          <p:cNvPicPr>
            <a:picLocks noChangeAspect="1"/>
          </p:cNvPicPr>
          <p:nvPr/>
        </p:nvPicPr>
        <p:blipFill rotWithShape="1">
          <a:blip r:embed="rId4"/>
          <a:srcRect l="73605"/>
          <a:stretch/>
        </p:blipFill>
        <p:spPr>
          <a:xfrm>
            <a:off x="8864049" y="177264"/>
            <a:ext cx="2172760" cy="2057959"/>
          </a:xfrm>
          <a:prstGeom prst="rect">
            <a:avLst/>
          </a:prstGeom>
        </p:spPr>
      </p:pic>
      <p:sp>
        <p:nvSpPr>
          <p:cNvPr id="41" name="Down Arrow 96">
            <a:extLst>
              <a:ext uri="{FF2B5EF4-FFF2-40B4-BE49-F238E27FC236}">
                <a16:creationId xmlns:a16="http://schemas.microsoft.com/office/drawing/2014/main" id="{0E06B2A3-889D-4F55-9E24-AC85FF6BF5EE}"/>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42" name="Down Arrow 96">
            <a:extLst>
              <a:ext uri="{FF2B5EF4-FFF2-40B4-BE49-F238E27FC236}">
                <a16:creationId xmlns:a16="http://schemas.microsoft.com/office/drawing/2014/main" id="{C5C9D157-FE4B-40A7-AD3C-1EDFC952F138}"/>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43" name="Picture 42">
            <a:extLst>
              <a:ext uri="{FF2B5EF4-FFF2-40B4-BE49-F238E27FC236}">
                <a16:creationId xmlns:a16="http://schemas.microsoft.com/office/drawing/2014/main" id="{D290F6FA-CE20-43D7-BCC7-B32B154C4782}"/>
              </a:ext>
            </a:extLst>
          </p:cNvPr>
          <p:cNvPicPr>
            <a:picLocks noChangeAspect="1"/>
          </p:cNvPicPr>
          <p:nvPr/>
        </p:nvPicPr>
        <p:blipFill>
          <a:blip r:embed="rId5"/>
          <a:stretch>
            <a:fillRect/>
          </a:stretch>
        </p:blipFill>
        <p:spPr>
          <a:xfrm>
            <a:off x="8122437" y="345405"/>
            <a:ext cx="443411" cy="1541759"/>
          </a:xfrm>
          <a:prstGeom prst="rect">
            <a:avLst/>
          </a:prstGeom>
        </p:spPr>
      </p:pic>
      <p:sp>
        <p:nvSpPr>
          <p:cNvPr id="44" name="Down Arrow 96">
            <a:extLst>
              <a:ext uri="{FF2B5EF4-FFF2-40B4-BE49-F238E27FC236}">
                <a16:creationId xmlns:a16="http://schemas.microsoft.com/office/drawing/2014/main" id="{8D97B3B8-F591-4074-AAD4-031AF3016897}"/>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45" name="TextBox 44">
            <a:extLst>
              <a:ext uri="{FF2B5EF4-FFF2-40B4-BE49-F238E27FC236}">
                <a16:creationId xmlns:a16="http://schemas.microsoft.com/office/drawing/2014/main" id="{1363D5C4-545C-426B-9EC8-3A3824CEE3F7}"/>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46" name="Picture 45">
            <a:extLst>
              <a:ext uri="{FF2B5EF4-FFF2-40B4-BE49-F238E27FC236}">
                <a16:creationId xmlns:a16="http://schemas.microsoft.com/office/drawing/2014/main" id="{6DE7974F-3E0D-40A8-8A5D-8EA80D1A4FA3}"/>
              </a:ext>
            </a:extLst>
          </p:cNvPr>
          <p:cNvPicPr>
            <a:picLocks noChangeAspect="1"/>
          </p:cNvPicPr>
          <p:nvPr/>
        </p:nvPicPr>
        <p:blipFill>
          <a:blip r:embed="rId6"/>
          <a:stretch>
            <a:fillRect/>
          </a:stretch>
        </p:blipFill>
        <p:spPr>
          <a:xfrm>
            <a:off x="5417770" y="609777"/>
            <a:ext cx="2351955" cy="1018462"/>
          </a:xfrm>
          <a:prstGeom prst="rect">
            <a:avLst/>
          </a:prstGeom>
        </p:spPr>
      </p:pic>
      <p:sp>
        <p:nvSpPr>
          <p:cNvPr id="47" name="Rectangle 46">
            <a:extLst>
              <a:ext uri="{FF2B5EF4-FFF2-40B4-BE49-F238E27FC236}">
                <a16:creationId xmlns:a16="http://schemas.microsoft.com/office/drawing/2014/main" id="{43EC1A9A-C696-4F5E-975F-FC56416C06BC}"/>
              </a:ext>
            </a:extLst>
          </p:cNvPr>
          <p:cNvSpPr/>
          <p:nvPr/>
        </p:nvSpPr>
        <p:spPr>
          <a:xfrm>
            <a:off x="5021580" y="0"/>
            <a:ext cx="6880368" cy="2235223"/>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612E2F38-4F03-4AE8-9F8D-2ACB30B3D442}"/>
              </a:ext>
            </a:extLst>
          </p:cNvPr>
          <p:cNvCxnSpPr>
            <a:cxnSpLocks/>
          </p:cNvCxnSpPr>
          <p:nvPr/>
        </p:nvCxnSpPr>
        <p:spPr>
          <a:xfrm flipV="1">
            <a:off x="1173480" y="3242996"/>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9453A49-BC79-4CFA-9DFC-4CA3DAE2226A}"/>
              </a:ext>
            </a:extLst>
          </p:cNvPr>
          <p:cNvCxnSpPr>
            <a:cxnSpLocks/>
          </p:cNvCxnSpPr>
          <p:nvPr/>
        </p:nvCxnSpPr>
        <p:spPr>
          <a:xfrm flipV="1">
            <a:off x="1173480" y="3647456"/>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4D35AAE-09B3-474B-B453-F29A3D0C951F}"/>
              </a:ext>
            </a:extLst>
          </p:cNvPr>
          <p:cNvCxnSpPr>
            <a:cxnSpLocks/>
          </p:cNvCxnSpPr>
          <p:nvPr/>
        </p:nvCxnSpPr>
        <p:spPr>
          <a:xfrm flipV="1">
            <a:off x="1173480" y="4091308"/>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8E42D65-8980-4423-AEE9-D95C15A8B1FA}"/>
              </a:ext>
            </a:extLst>
          </p:cNvPr>
          <p:cNvCxnSpPr>
            <a:cxnSpLocks/>
          </p:cNvCxnSpPr>
          <p:nvPr/>
        </p:nvCxnSpPr>
        <p:spPr>
          <a:xfrm flipV="1">
            <a:off x="1173480" y="4513924"/>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8FF5E75-AA74-48FA-901A-D5C28B8A19DC}"/>
              </a:ext>
            </a:extLst>
          </p:cNvPr>
          <p:cNvCxnSpPr>
            <a:cxnSpLocks/>
          </p:cNvCxnSpPr>
          <p:nvPr/>
        </p:nvCxnSpPr>
        <p:spPr>
          <a:xfrm flipV="1">
            <a:off x="1173480" y="4952465"/>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3C3DE16-2C1C-42DC-984D-2C4655CCFFC8}"/>
              </a:ext>
            </a:extLst>
          </p:cNvPr>
          <p:cNvCxnSpPr>
            <a:cxnSpLocks/>
          </p:cNvCxnSpPr>
          <p:nvPr/>
        </p:nvCxnSpPr>
        <p:spPr>
          <a:xfrm flipV="1">
            <a:off x="1173480" y="5379179"/>
            <a:ext cx="10584180" cy="33604"/>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7419699-75F4-41F4-B372-7175F1937627}"/>
              </a:ext>
            </a:extLst>
          </p:cNvPr>
          <p:cNvCxnSpPr>
            <a:cxnSpLocks/>
          </p:cNvCxnSpPr>
          <p:nvPr/>
        </p:nvCxnSpPr>
        <p:spPr>
          <a:xfrm flipV="1">
            <a:off x="6328410" y="2872740"/>
            <a:ext cx="0" cy="2985108"/>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6C0051D-0592-492E-A5AF-14583B3644B0}"/>
              </a:ext>
            </a:extLst>
          </p:cNvPr>
          <p:cNvSpPr txBox="1"/>
          <p:nvPr/>
        </p:nvSpPr>
        <p:spPr>
          <a:xfrm>
            <a:off x="2762443" y="2246765"/>
            <a:ext cx="1299061" cy="461665"/>
          </a:xfrm>
          <a:prstGeom prst="rect">
            <a:avLst/>
          </a:prstGeom>
          <a:noFill/>
        </p:spPr>
        <p:txBody>
          <a:bodyPr wrap="square" rtlCol="0">
            <a:spAutoFit/>
          </a:bodyPr>
          <a:lstStyle/>
          <a:p>
            <a:r>
              <a:rPr lang="en-US" sz="2400" b="1" u="sng" dirty="0"/>
              <a:t>BEFORE</a:t>
            </a:r>
          </a:p>
        </p:txBody>
      </p:sp>
      <p:sp>
        <p:nvSpPr>
          <p:cNvPr id="55" name="TextBox 54">
            <a:extLst>
              <a:ext uri="{FF2B5EF4-FFF2-40B4-BE49-F238E27FC236}">
                <a16:creationId xmlns:a16="http://schemas.microsoft.com/office/drawing/2014/main" id="{ABC9A8FE-1DE2-496A-A42E-6DA2E59FF062}"/>
              </a:ext>
            </a:extLst>
          </p:cNvPr>
          <p:cNvSpPr txBox="1"/>
          <p:nvPr/>
        </p:nvSpPr>
        <p:spPr>
          <a:xfrm>
            <a:off x="8122437" y="2257420"/>
            <a:ext cx="1299061" cy="461665"/>
          </a:xfrm>
          <a:prstGeom prst="rect">
            <a:avLst/>
          </a:prstGeom>
          <a:noFill/>
        </p:spPr>
        <p:txBody>
          <a:bodyPr wrap="square" rtlCol="0">
            <a:spAutoFit/>
          </a:bodyPr>
          <a:lstStyle/>
          <a:p>
            <a:r>
              <a:rPr lang="en-US" sz="2400" b="1" u="sng" dirty="0"/>
              <a:t>AFTER</a:t>
            </a:r>
          </a:p>
        </p:txBody>
      </p:sp>
      <p:cxnSp>
        <p:nvCxnSpPr>
          <p:cNvPr id="56" name="Straight Arrow Connector 55">
            <a:extLst>
              <a:ext uri="{FF2B5EF4-FFF2-40B4-BE49-F238E27FC236}">
                <a16:creationId xmlns:a16="http://schemas.microsoft.com/office/drawing/2014/main" id="{0EA10578-A4AA-4DFE-B97A-86A43797E33A}"/>
              </a:ext>
            </a:extLst>
          </p:cNvPr>
          <p:cNvCxnSpPr>
            <a:cxnSpLocks/>
          </p:cNvCxnSpPr>
          <p:nvPr/>
        </p:nvCxnSpPr>
        <p:spPr>
          <a:xfrm>
            <a:off x="4389120" y="2496689"/>
            <a:ext cx="2462200" cy="5381"/>
          </a:xfrm>
          <a:prstGeom prst="straightConnector1">
            <a:avLst/>
          </a:prstGeom>
          <a:ln w="73025" cmpd="sng">
            <a:solidFill>
              <a:schemeClr val="accent1">
                <a:alpha val="56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2094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Image result for document term matrix">
            <a:extLst>
              <a:ext uri="{FF2B5EF4-FFF2-40B4-BE49-F238E27FC236}">
                <a16:creationId xmlns:a16="http://schemas.microsoft.com/office/drawing/2014/main" id="{3182E64A-46A0-4021-B7E8-FC36E2A2E6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1332" y="2749306"/>
            <a:ext cx="9216981" cy="3378732"/>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1E7C5D72-9415-4745-946E-8EDC87A62E3E}"/>
              </a:ext>
            </a:extLst>
          </p:cNvPr>
          <p:cNvGrpSpPr/>
          <p:nvPr/>
        </p:nvGrpSpPr>
        <p:grpSpPr>
          <a:xfrm>
            <a:off x="1242585" y="344912"/>
            <a:ext cx="1835149" cy="1521860"/>
            <a:chOff x="4091593" y="1801732"/>
            <a:chExt cx="2062415" cy="1403079"/>
          </a:xfrm>
          <a:noFill/>
          <a:effectLst>
            <a:glow rad="127000">
              <a:schemeClr val="bg1"/>
            </a:glow>
          </a:effectLst>
        </p:grpSpPr>
        <p:pic>
          <p:nvPicPr>
            <p:cNvPr id="19" name="Picture 18">
              <a:extLst>
                <a:ext uri="{FF2B5EF4-FFF2-40B4-BE49-F238E27FC236}">
                  <a16:creationId xmlns:a16="http://schemas.microsoft.com/office/drawing/2014/main" id="{A18870FF-A16D-44B5-88D4-142D497F0B4A}"/>
                </a:ext>
              </a:extLst>
            </p:cNvPr>
            <p:cNvPicPr>
              <a:picLocks noChangeAspect="1"/>
            </p:cNvPicPr>
            <p:nvPr/>
          </p:nvPicPr>
          <p:blipFill>
            <a:blip r:embed="rId4"/>
            <a:stretch>
              <a:fillRect/>
            </a:stretch>
          </p:blipFill>
          <p:spPr>
            <a:xfrm>
              <a:off x="5254064" y="2219207"/>
              <a:ext cx="899944" cy="947920"/>
            </a:xfrm>
            <a:prstGeom prst="rect">
              <a:avLst/>
            </a:prstGeom>
            <a:noFill/>
            <a:ln>
              <a:noFill/>
            </a:ln>
            <a:effectLst>
              <a:glow rad="127000">
                <a:schemeClr val="bg1"/>
              </a:glow>
            </a:effectLst>
          </p:spPr>
        </p:pic>
        <p:pic>
          <p:nvPicPr>
            <p:cNvPr id="23" name="Picture 22">
              <a:extLst>
                <a:ext uri="{FF2B5EF4-FFF2-40B4-BE49-F238E27FC236}">
                  <a16:creationId xmlns:a16="http://schemas.microsoft.com/office/drawing/2014/main" id="{155531B7-D678-4D84-AA3F-398841B462AB}"/>
                </a:ext>
              </a:extLst>
            </p:cNvPr>
            <p:cNvPicPr>
              <a:picLocks noChangeAspect="1"/>
            </p:cNvPicPr>
            <p:nvPr/>
          </p:nvPicPr>
          <p:blipFill>
            <a:blip r:embed="rId4"/>
            <a:stretch>
              <a:fillRect/>
            </a:stretch>
          </p:blipFill>
          <p:spPr>
            <a:xfrm>
              <a:off x="4727005" y="1801732"/>
              <a:ext cx="899945" cy="947920"/>
            </a:xfrm>
            <a:prstGeom prst="rect">
              <a:avLst/>
            </a:prstGeom>
            <a:noFill/>
            <a:ln>
              <a:noFill/>
            </a:ln>
            <a:effectLst>
              <a:glow rad="127000">
                <a:schemeClr val="bg1"/>
              </a:glow>
            </a:effectLst>
          </p:spPr>
        </p:pic>
        <p:pic>
          <p:nvPicPr>
            <p:cNvPr id="24" name="Picture 23">
              <a:extLst>
                <a:ext uri="{FF2B5EF4-FFF2-40B4-BE49-F238E27FC236}">
                  <a16:creationId xmlns:a16="http://schemas.microsoft.com/office/drawing/2014/main" id="{AA2E930C-0B7D-4BB8-A4E5-36A44138BBAF}"/>
                </a:ext>
              </a:extLst>
            </p:cNvPr>
            <p:cNvPicPr>
              <a:picLocks noChangeAspect="1"/>
            </p:cNvPicPr>
            <p:nvPr/>
          </p:nvPicPr>
          <p:blipFill>
            <a:blip r:embed="rId4"/>
            <a:stretch>
              <a:fillRect/>
            </a:stretch>
          </p:blipFill>
          <p:spPr>
            <a:xfrm>
              <a:off x="4091593" y="2256891"/>
              <a:ext cx="899945" cy="947920"/>
            </a:xfrm>
            <a:prstGeom prst="rect">
              <a:avLst/>
            </a:prstGeom>
            <a:noFill/>
            <a:ln>
              <a:noFill/>
            </a:ln>
            <a:effectLst>
              <a:glow rad="127000">
                <a:schemeClr val="bg1"/>
              </a:glow>
            </a:effectLst>
          </p:spPr>
        </p:pic>
      </p:grpSp>
      <p:pic>
        <p:nvPicPr>
          <p:cNvPr id="28" name="Picture 27">
            <a:extLst>
              <a:ext uri="{FF2B5EF4-FFF2-40B4-BE49-F238E27FC236}">
                <a16:creationId xmlns:a16="http://schemas.microsoft.com/office/drawing/2014/main" id="{3E6AC4E1-6061-471C-B2C7-189314E59043}"/>
              </a:ext>
            </a:extLst>
          </p:cNvPr>
          <p:cNvPicPr>
            <a:picLocks noChangeAspect="1"/>
          </p:cNvPicPr>
          <p:nvPr/>
        </p:nvPicPr>
        <p:blipFill>
          <a:blip r:embed="rId4"/>
          <a:stretch>
            <a:fillRect/>
          </a:stretch>
        </p:blipFill>
        <p:spPr>
          <a:xfrm>
            <a:off x="1296417" y="858995"/>
            <a:ext cx="800778" cy="1028169"/>
          </a:xfrm>
          <a:prstGeom prst="rect">
            <a:avLst/>
          </a:prstGeom>
          <a:effectLst>
            <a:glow rad="127000">
              <a:srgbClr val="FF0000"/>
            </a:glow>
          </a:effectLst>
        </p:spPr>
      </p:pic>
      <p:sp>
        <p:nvSpPr>
          <p:cNvPr id="30" name="Down Arrow 96">
            <a:extLst>
              <a:ext uri="{FF2B5EF4-FFF2-40B4-BE49-F238E27FC236}">
                <a16:creationId xmlns:a16="http://schemas.microsoft.com/office/drawing/2014/main" id="{F402C2E6-1A66-4498-9CF3-6B0BE1D2E929}"/>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31" name="Picture 30">
            <a:extLst>
              <a:ext uri="{FF2B5EF4-FFF2-40B4-BE49-F238E27FC236}">
                <a16:creationId xmlns:a16="http://schemas.microsoft.com/office/drawing/2014/main" id="{A127CF34-3663-467C-8118-7BA4C9F868AB}"/>
              </a:ext>
            </a:extLst>
          </p:cNvPr>
          <p:cNvPicPr>
            <a:picLocks noChangeAspect="1"/>
          </p:cNvPicPr>
          <p:nvPr/>
        </p:nvPicPr>
        <p:blipFill>
          <a:blip r:embed="rId4"/>
          <a:stretch>
            <a:fillRect/>
          </a:stretch>
        </p:blipFill>
        <p:spPr>
          <a:xfrm>
            <a:off x="2319776" y="824811"/>
            <a:ext cx="800778" cy="1028168"/>
          </a:xfrm>
          <a:prstGeom prst="rect">
            <a:avLst/>
          </a:prstGeom>
          <a:effectLst>
            <a:glow rad="127000">
              <a:srgbClr val="FF0000"/>
            </a:glow>
          </a:effectLst>
        </p:spPr>
      </p:pic>
      <p:pic>
        <p:nvPicPr>
          <p:cNvPr id="32" name="Picture 31">
            <a:extLst>
              <a:ext uri="{FF2B5EF4-FFF2-40B4-BE49-F238E27FC236}">
                <a16:creationId xmlns:a16="http://schemas.microsoft.com/office/drawing/2014/main" id="{79AB7578-221D-4368-8776-892F7A65CD67}"/>
              </a:ext>
            </a:extLst>
          </p:cNvPr>
          <p:cNvPicPr>
            <a:picLocks noChangeAspect="1"/>
          </p:cNvPicPr>
          <p:nvPr/>
        </p:nvPicPr>
        <p:blipFill>
          <a:blip r:embed="rId4"/>
          <a:stretch>
            <a:fillRect/>
          </a:stretch>
        </p:blipFill>
        <p:spPr>
          <a:xfrm>
            <a:off x="1853568" y="344912"/>
            <a:ext cx="800777" cy="1028169"/>
          </a:xfrm>
          <a:prstGeom prst="rect">
            <a:avLst/>
          </a:prstGeom>
          <a:effectLst>
            <a:glow rad="127000">
              <a:srgbClr val="00B050"/>
            </a:glow>
          </a:effectLst>
        </p:spPr>
      </p:pic>
      <p:pic>
        <p:nvPicPr>
          <p:cNvPr id="33" name="Picture 32">
            <a:extLst>
              <a:ext uri="{FF2B5EF4-FFF2-40B4-BE49-F238E27FC236}">
                <a16:creationId xmlns:a16="http://schemas.microsoft.com/office/drawing/2014/main" id="{33BCFEC3-4CAC-4467-9A12-5F39A5AA78DE}"/>
              </a:ext>
            </a:extLst>
          </p:cNvPr>
          <p:cNvPicPr>
            <a:picLocks noChangeAspect="1"/>
          </p:cNvPicPr>
          <p:nvPr/>
        </p:nvPicPr>
        <p:blipFill rotWithShape="1">
          <a:blip r:embed="rId5"/>
          <a:srcRect l="73605"/>
          <a:stretch/>
        </p:blipFill>
        <p:spPr>
          <a:xfrm>
            <a:off x="8864049" y="177264"/>
            <a:ext cx="2172760" cy="2057959"/>
          </a:xfrm>
          <a:prstGeom prst="rect">
            <a:avLst/>
          </a:prstGeom>
        </p:spPr>
      </p:pic>
      <p:sp>
        <p:nvSpPr>
          <p:cNvPr id="34" name="Down Arrow 96">
            <a:extLst>
              <a:ext uri="{FF2B5EF4-FFF2-40B4-BE49-F238E27FC236}">
                <a16:creationId xmlns:a16="http://schemas.microsoft.com/office/drawing/2014/main" id="{2FCCF4F1-47CD-4EA8-ABCE-4F76B1CF7561}"/>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35" name="Down Arrow 96">
            <a:extLst>
              <a:ext uri="{FF2B5EF4-FFF2-40B4-BE49-F238E27FC236}">
                <a16:creationId xmlns:a16="http://schemas.microsoft.com/office/drawing/2014/main" id="{EE04B83B-B399-4E0A-9D79-A0587D2C4FE4}"/>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36" name="Picture 35">
            <a:extLst>
              <a:ext uri="{FF2B5EF4-FFF2-40B4-BE49-F238E27FC236}">
                <a16:creationId xmlns:a16="http://schemas.microsoft.com/office/drawing/2014/main" id="{0A6AFC4B-4FBA-4762-AF53-419CE2B4C8CB}"/>
              </a:ext>
            </a:extLst>
          </p:cNvPr>
          <p:cNvPicPr>
            <a:picLocks noChangeAspect="1"/>
          </p:cNvPicPr>
          <p:nvPr/>
        </p:nvPicPr>
        <p:blipFill>
          <a:blip r:embed="rId6"/>
          <a:stretch>
            <a:fillRect/>
          </a:stretch>
        </p:blipFill>
        <p:spPr>
          <a:xfrm>
            <a:off x="8122437" y="345405"/>
            <a:ext cx="443411" cy="1541759"/>
          </a:xfrm>
          <a:prstGeom prst="rect">
            <a:avLst/>
          </a:prstGeom>
        </p:spPr>
      </p:pic>
      <p:sp>
        <p:nvSpPr>
          <p:cNvPr id="37" name="Down Arrow 96">
            <a:extLst>
              <a:ext uri="{FF2B5EF4-FFF2-40B4-BE49-F238E27FC236}">
                <a16:creationId xmlns:a16="http://schemas.microsoft.com/office/drawing/2014/main" id="{C1EFA068-3B69-42BB-9EE5-F42F08CAA2C3}"/>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38" name="TextBox 37">
            <a:extLst>
              <a:ext uri="{FF2B5EF4-FFF2-40B4-BE49-F238E27FC236}">
                <a16:creationId xmlns:a16="http://schemas.microsoft.com/office/drawing/2014/main" id="{08342A7F-28F6-4E3E-A255-10F239ED758A}"/>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39" name="Picture 38">
            <a:extLst>
              <a:ext uri="{FF2B5EF4-FFF2-40B4-BE49-F238E27FC236}">
                <a16:creationId xmlns:a16="http://schemas.microsoft.com/office/drawing/2014/main" id="{0B7C6EA0-A736-4C3E-A5DE-7955AFF72226}"/>
              </a:ext>
            </a:extLst>
          </p:cNvPr>
          <p:cNvPicPr>
            <a:picLocks noChangeAspect="1"/>
          </p:cNvPicPr>
          <p:nvPr/>
        </p:nvPicPr>
        <p:blipFill>
          <a:blip r:embed="rId7"/>
          <a:stretch>
            <a:fillRect/>
          </a:stretch>
        </p:blipFill>
        <p:spPr>
          <a:xfrm>
            <a:off x="5417770" y="609777"/>
            <a:ext cx="2351955" cy="1018462"/>
          </a:xfrm>
          <a:prstGeom prst="rect">
            <a:avLst/>
          </a:prstGeom>
        </p:spPr>
      </p:pic>
      <p:sp>
        <p:nvSpPr>
          <p:cNvPr id="40" name="Rectangle 39">
            <a:extLst>
              <a:ext uri="{FF2B5EF4-FFF2-40B4-BE49-F238E27FC236}">
                <a16:creationId xmlns:a16="http://schemas.microsoft.com/office/drawing/2014/main" id="{0B302463-1B9B-4068-A146-E31DEC7F31E2}"/>
              </a:ext>
            </a:extLst>
          </p:cNvPr>
          <p:cNvSpPr/>
          <p:nvPr/>
        </p:nvSpPr>
        <p:spPr>
          <a:xfrm>
            <a:off x="7810618" y="0"/>
            <a:ext cx="4091330" cy="2235223"/>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876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9740BF-135D-46AB-99D6-907D038FCE80}"/>
              </a:ext>
            </a:extLst>
          </p:cNvPr>
          <p:cNvPicPr>
            <a:picLocks noChangeAspect="1"/>
          </p:cNvPicPr>
          <p:nvPr/>
        </p:nvPicPr>
        <p:blipFill>
          <a:blip r:embed="rId3"/>
          <a:stretch>
            <a:fillRect/>
          </a:stretch>
        </p:blipFill>
        <p:spPr>
          <a:xfrm>
            <a:off x="936928" y="2390110"/>
            <a:ext cx="10382681" cy="4111541"/>
          </a:xfrm>
          <a:prstGeom prst="rect">
            <a:avLst/>
          </a:prstGeom>
        </p:spPr>
      </p:pic>
      <p:grpSp>
        <p:nvGrpSpPr>
          <p:cNvPr id="41" name="Group 40">
            <a:extLst>
              <a:ext uri="{FF2B5EF4-FFF2-40B4-BE49-F238E27FC236}">
                <a16:creationId xmlns:a16="http://schemas.microsoft.com/office/drawing/2014/main" id="{1FAD6BFC-0EBB-4B6B-BF56-F88EB942C500}"/>
              </a:ext>
            </a:extLst>
          </p:cNvPr>
          <p:cNvGrpSpPr/>
          <p:nvPr/>
        </p:nvGrpSpPr>
        <p:grpSpPr>
          <a:xfrm>
            <a:off x="1242585" y="344912"/>
            <a:ext cx="1835149" cy="1521860"/>
            <a:chOff x="4091593" y="1801732"/>
            <a:chExt cx="2062415" cy="1403079"/>
          </a:xfrm>
          <a:noFill/>
          <a:effectLst>
            <a:glow rad="127000">
              <a:schemeClr val="bg1"/>
            </a:glow>
          </a:effectLst>
        </p:grpSpPr>
        <p:pic>
          <p:nvPicPr>
            <p:cNvPr id="42" name="Picture 41">
              <a:extLst>
                <a:ext uri="{FF2B5EF4-FFF2-40B4-BE49-F238E27FC236}">
                  <a16:creationId xmlns:a16="http://schemas.microsoft.com/office/drawing/2014/main" id="{A92AB1DE-7AC3-4E07-82CE-5C965E93FCCD}"/>
                </a:ext>
              </a:extLst>
            </p:cNvPr>
            <p:cNvPicPr>
              <a:picLocks noChangeAspect="1"/>
            </p:cNvPicPr>
            <p:nvPr/>
          </p:nvPicPr>
          <p:blipFill>
            <a:blip r:embed="rId4"/>
            <a:stretch>
              <a:fillRect/>
            </a:stretch>
          </p:blipFill>
          <p:spPr>
            <a:xfrm>
              <a:off x="5254064" y="2219207"/>
              <a:ext cx="899944" cy="947920"/>
            </a:xfrm>
            <a:prstGeom prst="rect">
              <a:avLst/>
            </a:prstGeom>
            <a:noFill/>
            <a:ln>
              <a:noFill/>
            </a:ln>
            <a:effectLst>
              <a:glow rad="127000">
                <a:schemeClr val="bg1"/>
              </a:glow>
            </a:effectLst>
          </p:spPr>
        </p:pic>
        <p:pic>
          <p:nvPicPr>
            <p:cNvPr id="43" name="Picture 42">
              <a:extLst>
                <a:ext uri="{FF2B5EF4-FFF2-40B4-BE49-F238E27FC236}">
                  <a16:creationId xmlns:a16="http://schemas.microsoft.com/office/drawing/2014/main" id="{B6BF1717-B794-4172-B3AD-3804050FE460}"/>
                </a:ext>
              </a:extLst>
            </p:cNvPr>
            <p:cNvPicPr>
              <a:picLocks noChangeAspect="1"/>
            </p:cNvPicPr>
            <p:nvPr/>
          </p:nvPicPr>
          <p:blipFill>
            <a:blip r:embed="rId4"/>
            <a:stretch>
              <a:fillRect/>
            </a:stretch>
          </p:blipFill>
          <p:spPr>
            <a:xfrm>
              <a:off x="4727005" y="1801732"/>
              <a:ext cx="899945" cy="947920"/>
            </a:xfrm>
            <a:prstGeom prst="rect">
              <a:avLst/>
            </a:prstGeom>
            <a:noFill/>
            <a:ln>
              <a:noFill/>
            </a:ln>
            <a:effectLst>
              <a:glow rad="127000">
                <a:schemeClr val="bg1"/>
              </a:glow>
            </a:effectLst>
          </p:spPr>
        </p:pic>
        <p:pic>
          <p:nvPicPr>
            <p:cNvPr id="44" name="Picture 43">
              <a:extLst>
                <a:ext uri="{FF2B5EF4-FFF2-40B4-BE49-F238E27FC236}">
                  <a16:creationId xmlns:a16="http://schemas.microsoft.com/office/drawing/2014/main" id="{CF05E550-5F5D-4140-99F7-5C34755C901D}"/>
                </a:ext>
              </a:extLst>
            </p:cNvPr>
            <p:cNvPicPr>
              <a:picLocks noChangeAspect="1"/>
            </p:cNvPicPr>
            <p:nvPr/>
          </p:nvPicPr>
          <p:blipFill>
            <a:blip r:embed="rId4"/>
            <a:stretch>
              <a:fillRect/>
            </a:stretch>
          </p:blipFill>
          <p:spPr>
            <a:xfrm>
              <a:off x="4091593" y="2256891"/>
              <a:ext cx="899945" cy="947920"/>
            </a:xfrm>
            <a:prstGeom prst="rect">
              <a:avLst/>
            </a:prstGeom>
            <a:noFill/>
            <a:ln>
              <a:noFill/>
            </a:ln>
            <a:effectLst>
              <a:glow rad="127000">
                <a:schemeClr val="bg1"/>
              </a:glow>
            </a:effectLst>
          </p:spPr>
        </p:pic>
      </p:grpSp>
      <p:pic>
        <p:nvPicPr>
          <p:cNvPr id="45" name="Picture 44">
            <a:extLst>
              <a:ext uri="{FF2B5EF4-FFF2-40B4-BE49-F238E27FC236}">
                <a16:creationId xmlns:a16="http://schemas.microsoft.com/office/drawing/2014/main" id="{C8C609E4-50D6-4300-BA19-05DF4AF4BCEC}"/>
              </a:ext>
            </a:extLst>
          </p:cNvPr>
          <p:cNvPicPr>
            <a:picLocks noChangeAspect="1"/>
          </p:cNvPicPr>
          <p:nvPr/>
        </p:nvPicPr>
        <p:blipFill>
          <a:blip r:embed="rId4"/>
          <a:stretch>
            <a:fillRect/>
          </a:stretch>
        </p:blipFill>
        <p:spPr>
          <a:xfrm>
            <a:off x="1296417" y="858995"/>
            <a:ext cx="800778" cy="1028169"/>
          </a:xfrm>
          <a:prstGeom prst="rect">
            <a:avLst/>
          </a:prstGeom>
          <a:effectLst>
            <a:glow rad="127000">
              <a:srgbClr val="FF0000"/>
            </a:glow>
          </a:effectLst>
        </p:spPr>
      </p:pic>
      <p:sp>
        <p:nvSpPr>
          <p:cNvPr id="46" name="Down Arrow 96">
            <a:extLst>
              <a:ext uri="{FF2B5EF4-FFF2-40B4-BE49-F238E27FC236}">
                <a16:creationId xmlns:a16="http://schemas.microsoft.com/office/drawing/2014/main" id="{ED8C2AD6-826F-4610-B2CB-E175FD3DDF38}"/>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47" name="Picture 46">
            <a:extLst>
              <a:ext uri="{FF2B5EF4-FFF2-40B4-BE49-F238E27FC236}">
                <a16:creationId xmlns:a16="http://schemas.microsoft.com/office/drawing/2014/main" id="{52A74200-7CD5-40EF-8FA2-F96DD0A21824}"/>
              </a:ext>
            </a:extLst>
          </p:cNvPr>
          <p:cNvPicPr>
            <a:picLocks noChangeAspect="1"/>
          </p:cNvPicPr>
          <p:nvPr/>
        </p:nvPicPr>
        <p:blipFill>
          <a:blip r:embed="rId4"/>
          <a:stretch>
            <a:fillRect/>
          </a:stretch>
        </p:blipFill>
        <p:spPr>
          <a:xfrm>
            <a:off x="2319776" y="824811"/>
            <a:ext cx="800778" cy="1028168"/>
          </a:xfrm>
          <a:prstGeom prst="rect">
            <a:avLst/>
          </a:prstGeom>
          <a:effectLst>
            <a:glow rad="127000">
              <a:srgbClr val="FF0000"/>
            </a:glow>
          </a:effectLst>
        </p:spPr>
      </p:pic>
      <p:pic>
        <p:nvPicPr>
          <p:cNvPr id="48" name="Picture 47">
            <a:extLst>
              <a:ext uri="{FF2B5EF4-FFF2-40B4-BE49-F238E27FC236}">
                <a16:creationId xmlns:a16="http://schemas.microsoft.com/office/drawing/2014/main" id="{A0335F84-A171-4393-840A-144B55785646}"/>
              </a:ext>
            </a:extLst>
          </p:cNvPr>
          <p:cNvPicPr>
            <a:picLocks noChangeAspect="1"/>
          </p:cNvPicPr>
          <p:nvPr/>
        </p:nvPicPr>
        <p:blipFill>
          <a:blip r:embed="rId4"/>
          <a:stretch>
            <a:fillRect/>
          </a:stretch>
        </p:blipFill>
        <p:spPr>
          <a:xfrm>
            <a:off x="1853568" y="344912"/>
            <a:ext cx="800777" cy="1028169"/>
          </a:xfrm>
          <a:prstGeom prst="rect">
            <a:avLst/>
          </a:prstGeom>
          <a:effectLst>
            <a:glow rad="127000">
              <a:srgbClr val="00B050"/>
            </a:glow>
          </a:effectLst>
        </p:spPr>
      </p:pic>
      <p:pic>
        <p:nvPicPr>
          <p:cNvPr id="49" name="Picture 48">
            <a:extLst>
              <a:ext uri="{FF2B5EF4-FFF2-40B4-BE49-F238E27FC236}">
                <a16:creationId xmlns:a16="http://schemas.microsoft.com/office/drawing/2014/main" id="{FE56F66C-EF85-4B1E-B24B-FE4041E65C7A}"/>
              </a:ext>
            </a:extLst>
          </p:cNvPr>
          <p:cNvPicPr>
            <a:picLocks noChangeAspect="1"/>
          </p:cNvPicPr>
          <p:nvPr/>
        </p:nvPicPr>
        <p:blipFill rotWithShape="1">
          <a:blip r:embed="rId5"/>
          <a:srcRect l="73605"/>
          <a:stretch/>
        </p:blipFill>
        <p:spPr>
          <a:xfrm>
            <a:off x="8864049" y="177264"/>
            <a:ext cx="2172760" cy="2057959"/>
          </a:xfrm>
          <a:prstGeom prst="rect">
            <a:avLst/>
          </a:prstGeom>
        </p:spPr>
      </p:pic>
      <p:sp>
        <p:nvSpPr>
          <p:cNvPr id="50" name="Down Arrow 96">
            <a:extLst>
              <a:ext uri="{FF2B5EF4-FFF2-40B4-BE49-F238E27FC236}">
                <a16:creationId xmlns:a16="http://schemas.microsoft.com/office/drawing/2014/main" id="{ED6357F8-37DB-4AEA-AF2C-4181191D0551}"/>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51" name="Down Arrow 96">
            <a:extLst>
              <a:ext uri="{FF2B5EF4-FFF2-40B4-BE49-F238E27FC236}">
                <a16:creationId xmlns:a16="http://schemas.microsoft.com/office/drawing/2014/main" id="{72FA0541-EFC9-448D-A114-9BB9D80437AD}"/>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52" name="Picture 51">
            <a:extLst>
              <a:ext uri="{FF2B5EF4-FFF2-40B4-BE49-F238E27FC236}">
                <a16:creationId xmlns:a16="http://schemas.microsoft.com/office/drawing/2014/main" id="{42C76F6F-955F-4160-9E5B-19EB1A114066}"/>
              </a:ext>
            </a:extLst>
          </p:cNvPr>
          <p:cNvPicPr>
            <a:picLocks noChangeAspect="1"/>
          </p:cNvPicPr>
          <p:nvPr/>
        </p:nvPicPr>
        <p:blipFill>
          <a:blip r:embed="rId6"/>
          <a:stretch>
            <a:fillRect/>
          </a:stretch>
        </p:blipFill>
        <p:spPr>
          <a:xfrm>
            <a:off x="8122437" y="345405"/>
            <a:ext cx="443411" cy="1541759"/>
          </a:xfrm>
          <a:prstGeom prst="rect">
            <a:avLst/>
          </a:prstGeom>
        </p:spPr>
      </p:pic>
      <p:sp>
        <p:nvSpPr>
          <p:cNvPr id="53" name="Down Arrow 96">
            <a:extLst>
              <a:ext uri="{FF2B5EF4-FFF2-40B4-BE49-F238E27FC236}">
                <a16:creationId xmlns:a16="http://schemas.microsoft.com/office/drawing/2014/main" id="{01CA8035-D1B6-4B6C-971D-97A76922F839}"/>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54" name="TextBox 53">
            <a:extLst>
              <a:ext uri="{FF2B5EF4-FFF2-40B4-BE49-F238E27FC236}">
                <a16:creationId xmlns:a16="http://schemas.microsoft.com/office/drawing/2014/main" id="{4227ABD1-C484-4C91-A5A8-A33A425B11F0}"/>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55" name="Picture 54">
            <a:extLst>
              <a:ext uri="{FF2B5EF4-FFF2-40B4-BE49-F238E27FC236}">
                <a16:creationId xmlns:a16="http://schemas.microsoft.com/office/drawing/2014/main" id="{38B8D9D2-3EDA-4280-9E27-DA6EEE09A507}"/>
              </a:ext>
            </a:extLst>
          </p:cNvPr>
          <p:cNvPicPr>
            <a:picLocks noChangeAspect="1"/>
          </p:cNvPicPr>
          <p:nvPr/>
        </p:nvPicPr>
        <p:blipFill>
          <a:blip r:embed="rId7"/>
          <a:stretch>
            <a:fillRect/>
          </a:stretch>
        </p:blipFill>
        <p:spPr>
          <a:xfrm>
            <a:off x="5417770" y="609777"/>
            <a:ext cx="2351955" cy="1018462"/>
          </a:xfrm>
          <a:prstGeom prst="rect">
            <a:avLst/>
          </a:prstGeom>
        </p:spPr>
      </p:pic>
      <p:sp>
        <p:nvSpPr>
          <p:cNvPr id="56" name="Rectangle 55">
            <a:extLst>
              <a:ext uri="{FF2B5EF4-FFF2-40B4-BE49-F238E27FC236}">
                <a16:creationId xmlns:a16="http://schemas.microsoft.com/office/drawing/2014/main" id="{E6A1B33B-6C26-4A54-A0DA-3DD2F4547D46}"/>
              </a:ext>
            </a:extLst>
          </p:cNvPr>
          <p:cNvSpPr/>
          <p:nvPr/>
        </p:nvSpPr>
        <p:spPr>
          <a:xfrm>
            <a:off x="8599366" y="0"/>
            <a:ext cx="3302581" cy="2235223"/>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8752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17A5827C-0B12-492B-8A83-8A42C048AE16}"/>
              </a:ext>
            </a:extLst>
          </p:cNvPr>
          <p:cNvPicPr>
            <a:picLocks noChangeAspect="1"/>
          </p:cNvPicPr>
          <p:nvPr/>
        </p:nvPicPr>
        <p:blipFill>
          <a:blip r:embed="rId3"/>
          <a:stretch>
            <a:fillRect/>
          </a:stretch>
        </p:blipFill>
        <p:spPr>
          <a:xfrm>
            <a:off x="3272824" y="1981985"/>
            <a:ext cx="5873039" cy="5110771"/>
          </a:xfrm>
          <a:prstGeom prst="rect">
            <a:avLst/>
          </a:prstGeom>
        </p:spPr>
      </p:pic>
      <p:grpSp>
        <p:nvGrpSpPr>
          <p:cNvPr id="41" name="Group 40">
            <a:extLst>
              <a:ext uri="{FF2B5EF4-FFF2-40B4-BE49-F238E27FC236}">
                <a16:creationId xmlns:a16="http://schemas.microsoft.com/office/drawing/2014/main" id="{F33CCE02-D3E9-4667-8038-0E5D9A9868D8}"/>
              </a:ext>
            </a:extLst>
          </p:cNvPr>
          <p:cNvGrpSpPr/>
          <p:nvPr/>
        </p:nvGrpSpPr>
        <p:grpSpPr>
          <a:xfrm>
            <a:off x="1242585" y="344912"/>
            <a:ext cx="1835149" cy="1521860"/>
            <a:chOff x="4091593" y="1801732"/>
            <a:chExt cx="2062415" cy="1403079"/>
          </a:xfrm>
          <a:noFill/>
          <a:effectLst>
            <a:glow rad="127000">
              <a:schemeClr val="bg1"/>
            </a:glow>
          </a:effectLst>
        </p:grpSpPr>
        <p:pic>
          <p:nvPicPr>
            <p:cNvPr id="42" name="Picture 41">
              <a:extLst>
                <a:ext uri="{FF2B5EF4-FFF2-40B4-BE49-F238E27FC236}">
                  <a16:creationId xmlns:a16="http://schemas.microsoft.com/office/drawing/2014/main" id="{1DCC1F72-A430-4F47-ACA2-F07C63883F2A}"/>
                </a:ext>
              </a:extLst>
            </p:cNvPr>
            <p:cNvPicPr>
              <a:picLocks noChangeAspect="1"/>
            </p:cNvPicPr>
            <p:nvPr/>
          </p:nvPicPr>
          <p:blipFill>
            <a:blip r:embed="rId4"/>
            <a:stretch>
              <a:fillRect/>
            </a:stretch>
          </p:blipFill>
          <p:spPr>
            <a:xfrm>
              <a:off x="5254064" y="2219207"/>
              <a:ext cx="899944" cy="947920"/>
            </a:xfrm>
            <a:prstGeom prst="rect">
              <a:avLst/>
            </a:prstGeom>
            <a:noFill/>
            <a:ln>
              <a:noFill/>
            </a:ln>
            <a:effectLst>
              <a:glow rad="127000">
                <a:schemeClr val="bg1"/>
              </a:glow>
            </a:effectLst>
          </p:spPr>
        </p:pic>
        <p:pic>
          <p:nvPicPr>
            <p:cNvPr id="43" name="Picture 42">
              <a:extLst>
                <a:ext uri="{FF2B5EF4-FFF2-40B4-BE49-F238E27FC236}">
                  <a16:creationId xmlns:a16="http://schemas.microsoft.com/office/drawing/2014/main" id="{38F1FB22-35B2-4F60-AC70-6B0A68666CBC}"/>
                </a:ext>
              </a:extLst>
            </p:cNvPr>
            <p:cNvPicPr>
              <a:picLocks noChangeAspect="1"/>
            </p:cNvPicPr>
            <p:nvPr/>
          </p:nvPicPr>
          <p:blipFill>
            <a:blip r:embed="rId4"/>
            <a:stretch>
              <a:fillRect/>
            </a:stretch>
          </p:blipFill>
          <p:spPr>
            <a:xfrm>
              <a:off x="4727005" y="1801732"/>
              <a:ext cx="899945" cy="947920"/>
            </a:xfrm>
            <a:prstGeom prst="rect">
              <a:avLst/>
            </a:prstGeom>
            <a:noFill/>
            <a:ln>
              <a:noFill/>
            </a:ln>
            <a:effectLst>
              <a:glow rad="127000">
                <a:schemeClr val="bg1"/>
              </a:glow>
            </a:effectLst>
          </p:spPr>
        </p:pic>
        <p:pic>
          <p:nvPicPr>
            <p:cNvPr id="44" name="Picture 43">
              <a:extLst>
                <a:ext uri="{FF2B5EF4-FFF2-40B4-BE49-F238E27FC236}">
                  <a16:creationId xmlns:a16="http://schemas.microsoft.com/office/drawing/2014/main" id="{BB441B3B-88D8-449F-A26A-4820B2C1B396}"/>
                </a:ext>
              </a:extLst>
            </p:cNvPr>
            <p:cNvPicPr>
              <a:picLocks noChangeAspect="1"/>
            </p:cNvPicPr>
            <p:nvPr/>
          </p:nvPicPr>
          <p:blipFill>
            <a:blip r:embed="rId4"/>
            <a:stretch>
              <a:fillRect/>
            </a:stretch>
          </p:blipFill>
          <p:spPr>
            <a:xfrm>
              <a:off x="4091593" y="2256891"/>
              <a:ext cx="899945" cy="947920"/>
            </a:xfrm>
            <a:prstGeom prst="rect">
              <a:avLst/>
            </a:prstGeom>
            <a:noFill/>
            <a:ln>
              <a:noFill/>
            </a:ln>
            <a:effectLst>
              <a:glow rad="127000">
                <a:schemeClr val="bg1"/>
              </a:glow>
            </a:effectLst>
          </p:spPr>
        </p:pic>
      </p:grpSp>
      <p:pic>
        <p:nvPicPr>
          <p:cNvPr id="45" name="Picture 44">
            <a:extLst>
              <a:ext uri="{FF2B5EF4-FFF2-40B4-BE49-F238E27FC236}">
                <a16:creationId xmlns:a16="http://schemas.microsoft.com/office/drawing/2014/main" id="{C6B34258-D2D8-4EE6-859E-F5F52295F53F}"/>
              </a:ext>
            </a:extLst>
          </p:cNvPr>
          <p:cNvPicPr>
            <a:picLocks noChangeAspect="1"/>
          </p:cNvPicPr>
          <p:nvPr/>
        </p:nvPicPr>
        <p:blipFill>
          <a:blip r:embed="rId4"/>
          <a:stretch>
            <a:fillRect/>
          </a:stretch>
        </p:blipFill>
        <p:spPr>
          <a:xfrm>
            <a:off x="1296417" y="858995"/>
            <a:ext cx="800778" cy="1028169"/>
          </a:xfrm>
          <a:prstGeom prst="rect">
            <a:avLst/>
          </a:prstGeom>
          <a:effectLst>
            <a:glow rad="127000">
              <a:srgbClr val="FF0000"/>
            </a:glow>
          </a:effectLst>
        </p:spPr>
      </p:pic>
      <p:sp>
        <p:nvSpPr>
          <p:cNvPr id="46" name="Down Arrow 96">
            <a:extLst>
              <a:ext uri="{FF2B5EF4-FFF2-40B4-BE49-F238E27FC236}">
                <a16:creationId xmlns:a16="http://schemas.microsoft.com/office/drawing/2014/main" id="{99808906-4670-43B7-B240-4B7014B3F918}"/>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47" name="Picture 46">
            <a:extLst>
              <a:ext uri="{FF2B5EF4-FFF2-40B4-BE49-F238E27FC236}">
                <a16:creationId xmlns:a16="http://schemas.microsoft.com/office/drawing/2014/main" id="{9A0E65C0-E3CB-4211-AE31-FC751EBCEC49}"/>
              </a:ext>
            </a:extLst>
          </p:cNvPr>
          <p:cNvPicPr>
            <a:picLocks noChangeAspect="1"/>
          </p:cNvPicPr>
          <p:nvPr/>
        </p:nvPicPr>
        <p:blipFill>
          <a:blip r:embed="rId4"/>
          <a:stretch>
            <a:fillRect/>
          </a:stretch>
        </p:blipFill>
        <p:spPr>
          <a:xfrm>
            <a:off x="2319776" y="824811"/>
            <a:ext cx="800778" cy="1028168"/>
          </a:xfrm>
          <a:prstGeom prst="rect">
            <a:avLst/>
          </a:prstGeom>
          <a:effectLst>
            <a:glow rad="127000">
              <a:srgbClr val="FF0000"/>
            </a:glow>
          </a:effectLst>
        </p:spPr>
      </p:pic>
      <p:pic>
        <p:nvPicPr>
          <p:cNvPr id="48" name="Picture 47">
            <a:extLst>
              <a:ext uri="{FF2B5EF4-FFF2-40B4-BE49-F238E27FC236}">
                <a16:creationId xmlns:a16="http://schemas.microsoft.com/office/drawing/2014/main" id="{3E4AA806-5A15-47E6-B54D-3FBC23032BDE}"/>
              </a:ext>
            </a:extLst>
          </p:cNvPr>
          <p:cNvPicPr>
            <a:picLocks noChangeAspect="1"/>
          </p:cNvPicPr>
          <p:nvPr/>
        </p:nvPicPr>
        <p:blipFill>
          <a:blip r:embed="rId4"/>
          <a:stretch>
            <a:fillRect/>
          </a:stretch>
        </p:blipFill>
        <p:spPr>
          <a:xfrm>
            <a:off x="1853568" y="344912"/>
            <a:ext cx="800777" cy="1028169"/>
          </a:xfrm>
          <a:prstGeom prst="rect">
            <a:avLst/>
          </a:prstGeom>
          <a:effectLst>
            <a:glow rad="127000">
              <a:srgbClr val="00B050"/>
            </a:glow>
          </a:effectLst>
        </p:spPr>
      </p:pic>
      <p:pic>
        <p:nvPicPr>
          <p:cNvPr id="49" name="Picture 48">
            <a:extLst>
              <a:ext uri="{FF2B5EF4-FFF2-40B4-BE49-F238E27FC236}">
                <a16:creationId xmlns:a16="http://schemas.microsoft.com/office/drawing/2014/main" id="{47ED2F7D-A20A-402F-9992-96EA73A2AEF5}"/>
              </a:ext>
            </a:extLst>
          </p:cNvPr>
          <p:cNvPicPr>
            <a:picLocks noChangeAspect="1"/>
          </p:cNvPicPr>
          <p:nvPr/>
        </p:nvPicPr>
        <p:blipFill rotWithShape="1">
          <a:blip r:embed="rId5"/>
          <a:srcRect l="73605"/>
          <a:stretch/>
        </p:blipFill>
        <p:spPr>
          <a:xfrm>
            <a:off x="8864049" y="177264"/>
            <a:ext cx="2172760" cy="2057959"/>
          </a:xfrm>
          <a:prstGeom prst="rect">
            <a:avLst/>
          </a:prstGeom>
        </p:spPr>
      </p:pic>
      <p:sp>
        <p:nvSpPr>
          <p:cNvPr id="50" name="Down Arrow 96">
            <a:extLst>
              <a:ext uri="{FF2B5EF4-FFF2-40B4-BE49-F238E27FC236}">
                <a16:creationId xmlns:a16="http://schemas.microsoft.com/office/drawing/2014/main" id="{46F56868-64E4-4E06-925B-75E81ABAFB41}"/>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51" name="Down Arrow 96">
            <a:extLst>
              <a:ext uri="{FF2B5EF4-FFF2-40B4-BE49-F238E27FC236}">
                <a16:creationId xmlns:a16="http://schemas.microsoft.com/office/drawing/2014/main" id="{FE29568A-E9AF-49F5-B0E7-442B5CA02554}"/>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52" name="Picture 51">
            <a:extLst>
              <a:ext uri="{FF2B5EF4-FFF2-40B4-BE49-F238E27FC236}">
                <a16:creationId xmlns:a16="http://schemas.microsoft.com/office/drawing/2014/main" id="{AC592FD5-298E-4BEA-8355-EDA4D0F937B5}"/>
              </a:ext>
            </a:extLst>
          </p:cNvPr>
          <p:cNvPicPr>
            <a:picLocks noChangeAspect="1"/>
          </p:cNvPicPr>
          <p:nvPr/>
        </p:nvPicPr>
        <p:blipFill>
          <a:blip r:embed="rId6"/>
          <a:stretch>
            <a:fillRect/>
          </a:stretch>
        </p:blipFill>
        <p:spPr>
          <a:xfrm>
            <a:off x="8122437" y="345405"/>
            <a:ext cx="443411" cy="1541759"/>
          </a:xfrm>
          <a:prstGeom prst="rect">
            <a:avLst/>
          </a:prstGeom>
        </p:spPr>
      </p:pic>
      <p:sp>
        <p:nvSpPr>
          <p:cNvPr id="53" name="Down Arrow 96">
            <a:extLst>
              <a:ext uri="{FF2B5EF4-FFF2-40B4-BE49-F238E27FC236}">
                <a16:creationId xmlns:a16="http://schemas.microsoft.com/office/drawing/2014/main" id="{24808B65-8637-4052-8EB6-294F6630B3D5}"/>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54" name="TextBox 53">
            <a:extLst>
              <a:ext uri="{FF2B5EF4-FFF2-40B4-BE49-F238E27FC236}">
                <a16:creationId xmlns:a16="http://schemas.microsoft.com/office/drawing/2014/main" id="{5ADD1C53-09EB-4000-83A3-18969D920136}"/>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55" name="Picture 54">
            <a:extLst>
              <a:ext uri="{FF2B5EF4-FFF2-40B4-BE49-F238E27FC236}">
                <a16:creationId xmlns:a16="http://schemas.microsoft.com/office/drawing/2014/main" id="{0AD558A3-7469-41E0-8923-E94A5C191126}"/>
              </a:ext>
            </a:extLst>
          </p:cNvPr>
          <p:cNvPicPr>
            <a:picLocks noChangeAspect="1"/>
          </p:cNvPicPr>
          <p:nvPr/>
        </p:nvPicPr>
        <p:blipFill>
          <a:blip r:embed="rId7"/>
          <a:stretch>
            <a:fillRect/>
          </a:stretch>
        </p:blipFill>
        <p:spPr>
          <a:xfrm>
            <a:off x="5417770" y="609777"/>
            <a:ext cx="2351955" cy="1018462"/>
          </a:xfrm>
          <a:prstGeom prst="rect">
            <a:avLst/>
          </a:prstGeom>
        </p:spPr>
      </p:pic>
    </p:spTree>
    <p:extLst>
      <p:ext uri="{BB962C8B-B14F-4D97-AF65-F5344CB8AC3E}">
        <p14:creationId xmlns:p14="http://schemas.microsoft.com/office/powerpoint/2010/main" val="3088579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603F6B-DB4B-4CE0-8907-9F873E746103}"/>
              </a:ext>
            </a:extLst>
          </p:cNvPr>
          <p:cNvPicPr>
            <a:picLocks noChangeAspect="1"/>
          </p:cNvPicPr>
          <p:nvPr/>
        </p:nvPicPr>
        <p:blipFill rotWithShape="1">
          <a:blip r:embed="rId3"/>
          <a:srcRect l="13937" t="54388" r="21312" b="18927"/>
          <a:stretch/>
        </p:blipFill>
        <p:spPr>
          <a:xfrm>
            <a:off x="517317" y="4133561"/>
            <a:ext cx="11512100" cy="2668782"/>
          </a:xfrm>
          <a:prstGeom prst="rect">
            <a:avLst/>
          </a:prstGeom>
        </p:spPr>
      </p:pic>
      <p:grpSp>
        <p:nvGrpSpPr>
          <p:cNvPr id="28" name="Group 27">
            <a:extLst>
              <a:ext uri="{FF2B5EF4-FFF2-40B4-BE49-F238E27FC236}">
                <a16:creationId xmlns:a16="http://schemas.microsoft.com/office/drawing/2014/main" id="{041F29A1-C17F-4376-A8B5-08060EA4C957}"/>
              </a:ext>
            </a:extLst>
          </p:cNvPr>
          <p:cNvGrpSpPr/>
          <p:nvPr/>
        </p:nvGrpSpPr>
        <p:grpSpPr>
          <a:xfrm>
            <a:off x="1242585" y="344912"/>
            <a:ext cx="1835149" cy="1521860"/>
            <a:chOff x="4091593" y="1801732"/>
            <a:chExt cx="2062415" cy="1403079"/>
          </a:xfrm>
          <a:noFill/>
          <a:effectLst>
            <a:glow rad="127000">
              <a:schemeClr val="bg1"/>
            </a:glow>
          </a:effectLst>
        </p:grpSpPr>
        <p:pic>
          <p:nvPicPr>
            <p:cNvPr id="30" name="Picture 29">
              <a:extLst>
                <a:ext uri="{FF2B5EF4-FFF2-40B4-BE49-F238E27FC236}">
                  <a16:creationId xmlns:a16="http://schemas.microsoft.com/office/drawing/2014/main" id="{EA7D61C5-061A-480E-BE0D-0A22F208178B}"/>
                </a:ext>
              </a:extLst>
            </p:cNvPr>
            <p:cNvPicPr>
              <a:picLocks noChangeAspect="1"/>
            </p:cNvPicPr>
            <p:nvPr/>
          </p:nvPicPr>
          <p:blipFill>
            <a:blip r:embed="rId4"/>
            <a:stretch>
              <a:fillRect/>
            </a:stretch>
          </p:blipFill>
          <p:spPr>
            <a:xfrm>
              <a:off x="5254064" y="2219207"/>
              <a:ext cx="899944" cy="947920"/>
            </a:xfrm>
            <a:prstGeom prst="rect">
              <a:avLst/>
            </a:prstGeom>
            <a:noFill/>
            <a:ln>
              <a:noFill/>
            </a:ln>
            <a:effectLst>
              <a:glow rad="127000">
                <a:schemeClr val="bg1"/>
              </a:glow>
            </a:effectLst>
          </p:spPr>
        </p:pic>
        <p:pic>
          <p:nvPicPr>
            <p:cNvPr id="31" name="Picture 30">
              <a:extLst>
                <a:ext uri="{FF2B5EF4-FFF2-40B4-BE49-F238E27FC236}">
                  <a16:creationId xmlns:a16="http://schemas.microsoft.com/office/drawing/2014/main" id="{BFCADA1B-07C3-406D-A631-3DCD98600483}"/>
                </a:ext>
              </a:extLst>
            </p:cNvPr>
            <p:cNvPicPr>
              <a:picLocks noChangeAspect="1"/>
            </p:cNvPicPr>
            <p:nvPr/>
          </p:nvPicPr>
          <p:blipFill>
            <a:blip r:embed="rId4"/>
            <a:stretch>
              <a:fillRect/>
            </a:stretch>
          </p:blipFill>
          <p:spPr>
            <a:xfrm>
              <a:off x="4727005" y="1801732"/>
              <a:ext cx="899945" cy="947920"/>
            </a:xfrm>
            <a:prstGeom prst="rect">
              <a:avLst/>
            </a:prstGeom>
            <a:noFill/>
            <a:ln>
              <a:noFill/>
            </a:ln>
            <a:effectLst>
              <a:glow rad="127000">
                <a:schemeClr val="bg1"/>
              </a:glow>
            </a:effectLst>
          </p:spPr>
        </p:pic>
        <p:pic>
          <p:nvPicPr>
            <p:cNvPr id="32" name="Picture 31">
              <a:extLst>
                <a:ext uri="{FF2B5EF4-FFF2-40B4-BE49-F238E27FC236}">
                  <a16:creationId xmlns:a16="http://schemas.microsoft.com/office/drawing/2014/main" id="{9D5005B4-4A09-4BB7-8E87-0934695B0273}"/>
                </a:ext>
              </a:extLst>
            </p:cNvPr>
            <p:cNvPicPr>
              <a:picLocks noChangeAspect="1"/>
            </p:cNvPicPr>
            <p:nvPr/>
          </p:nvPicPr>
          <p:blipFill>
            <a:blip r:embed="rId4"/>
            <a:stretch>
              <a:fillRect/>
            </a:stretch>
          </p:blipFill>
          <p:spPr>
            <a:xfrm>
              <a:off x="4091593" y="2256891"/>
              <a:ext cx="899945" cy="947920"/>
            </a:xfrm>
            <a:prstGeom prst="rect">
              <a:avLst/>
            </a:prstGeom>
            <a:noFill/>
            <a:ln>
              <a:noFill/>
            </a:ln>
            <a:effectLst>
              <a:glow rad="127000">
                <a:schemeClr val="bg1"/>
              </a:glow>
            </a:effectLst>
          </p:spPr>
        </p:pic>
      </p:grpSp>
      <p:pic>
        <p:nvPicPr>
          <p:cNvPr id="33" name="Picture 32">
            <a:extLst>
              <a:ext uri="{FF2B5EF4-FFF2-40B4-BE49-F238E27FC236}">
                <a16:creationId xmlns:a16="http://schemas.microsoft.com/office/drawing/2014/main" id="{AE4F7F2C-69ED-4856-82F1-5094C8519905}"/>
              </a:ext>
            </a:extLst>
          </p:cNvPr>
          <p:cNvPicPr>
            <a:picLocks noChangeAspect="1"/>
          </p:cNvPicPr>
          <p:nvPr/>
        </p:nvPicPr>
        <p:blipFill>
          <a:blip r:embed="rId4"/>
          <a:stretch>
            <a:fillRect/>
          </a:stretch>
        </p:blipFill>
        <p:spPr>
          <a:xfrm>
            <a:off x="1296417" y="858995"/>
            <a:ext cx="800778" cy="1028169"/>
          </a:xfrm>
          <a:prstGeom prst="rect">
            <a:avLst/>
          </a:prstGeom>
          <a:effectLst>
            <a:glow rad="127000">
              <a:srgbClr val="FF0000"/>
            </a:glow>
          </a:effectLst>
        </p:spPr>
      </p:pic>
      <p:sp>
        <p:nvSpPr>
          <p:cNvPr id="34" name="Down Arrow 96">
            <a:extLst>
              <a:ext uri="{FF2B5EF4-FFF2-40B4-BE49-F238E27FC236}">
                <a16:creationId xmlns:a16="http://schemas.microsoft.com/office/drawing/2014/main" id="{287FE35B-D1F8-4393-BADD-15EFF9E8E92D}"/>
              </a:ext>
            </a:extLst>
          </p:cNvPr>
          <p:cNvSpPr/>
          <p:nvPr/>
        </p:nvSpPr>
        <p:spPr>
          <a:xfrm rot="5400000" flipV="1">
            <a:off x="5128233" y="951899"/>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35" name="Picture 34">
            <a:extLst>
              <a:ext uri="{FF2B5EF4-FFF2-40B4-BE49-F238E27FC236}">
                <a16:creationId xmlns:a16="http://schemas.microsoft.com/office/drawing/2014/main" id="{DF2AA31F-4582-4F7E-B1D4-E8B22BB6B540}"/>
              </a:ext>
            </a:extLst>
          </p:cNvPr>
          <p:cNvPicPr>
            <a:picLocks noChangeAspect="1"/>
          </p:cNvPicPr>
          <p:nvPr/>
        </p:nvPicPr>
        <p:blipFill>
          <a:blip r:embed="rId4"/>
          <a:stretch>
            <a:fillRect/>
          </a:stretch>
        </p:blipFill>
        <p:spPr>
          <a:xfrm>
            <a:off x="2319776" y="824811"/>
            <a:ext cx="800778" cy="1028168"/>
          </a:xfrm>
          <a:prstGeom prst="rect">
            <a:avLst/>
          </a:prstGeom>
          <a:effectLst>
            <a:glow rad="127000">
              <a:srgbClr val="FF0000"/>
            </a:glow>
          </a:effectLst>
        </p:spPr>
      </p:pic>
      <p:pic>
        <p:nvPicPr>
          <p:cNvPr id="36" name="Picture 35">
            <a:extLst>
              <a:ext uri="{FF2B5EF4-FFF2-40B4-BE49-F238E27FC236}">
                <a16:creationId xmlns:a16="http://schemas.microsoft.com/office/drawing/2014/main" id="{8773EB77-584E-47C0-BB56-B414BDD2F1A5}"/>
              </a:ext>
            </a:extLst>
          </p:cNvPr>
          <p:cNvPicPr>
            <a:picLocks noChangeAspect="1"/>
          </p:cNvPicPr>
          <p:nvPr/>
        </p:nvPicPr>
        <p:blipFill>
          <a:blip r:embed="rId4"/>
          <a:stretch>
            <a:fillRect/>
          </a:stretch>
        </p:blipFill>
        <p:spPr>
          <a:xfrm>
            <a:off x="1853568" y="344912"/>
            <a:ext cx="800777" cy="1028169"/>
          </a:xfrm>
          <a:prstGeom prst="rect">
            <a:avLst/>
          </a:prstGeom>
          <a:effectLst>
            <a:glow rad="127000">
              <a:srgbClr val="00B050"/>
            </a:glow>
          </a:effectLst>
        </p:spPr>
      </p:pic>
      <p:pic>
        <p:nvPicPr>
          <p:cNvPr id="37" name="Picture 36">
            <a:extLst>
              <a:ext uri="{FF2B5EF4-FFF2-40B4-BE49-F238E27FC236}">
                <a16:creationId xmlns:a16="http://schemas.microsoft.com/office/drawing/2014/main" id="{5EB9A7C5-7781-41F6-92A4-5C0AD0D74643}"/>
              </a:ext>
            </a:extLst>
          </p:cNvPr>
          <p:cNvPicPr>
            <a:picLocks noChangeAspect="1"/>
          </p:cNvPicPr>
          <p:nvPr/>
        </p:nvPicPr>
        <p:blipFill rotWithShape="1">
          <a:blip r:embed="rId5"/>
          <a:srcRect l="73605"/>
          <a:stretch/>
        </p:blipFill>
        <p:spPr>
          <a:xfrm>
            <a:off x="8864049" y="177264"/>
            <a:ext cx="2172760" cy="2057959"/>
          </a:xfrm>
          <a:prstGeom prst="rect">
            <a:avLst/>
          </a:prstGeom>
        </p:spPr>
      </p:pic>
      <p:sp>
        <p:nvSpPr>
          <p:cNvPr id="38" name="Down Arrow 96">
            <a:extLst>
              <a:ext uri="{FF2B5EF4-FFF2-40B4-BE49-F238E27FC236}">
                <a16:creationId xmlns:a16="http://schemas.microsoft.com/office/drawing/2014/main" id="{E6F4C00A-0CC3-4A0E-9E02-981F506AE825}"/>
              </a:ext>
            </a:extLst>
          </p:cNvPr>
          <p:cNvSpPr/>
          <p:nvPr/>
        </p:nvSpPr>
        <p:spPr>
          <a:xfrm rot="5400000" flipV="1">
            <a:off x="3294322" y="931507"/>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39" name="Down Arrow 96">
            <a:extLst>
              <a:ext uri="{FF2B5EF4-FFF2-40B4-BE49-F238E27FC236}">
                <a16:creationId xmlns:a16="http://schemas.microsoft.com/office/drawing/2014/main" id="{51482913-D897-4B14-A9DC-C10528AD5251}"/>
              </a:ext>
            </a:extLst>
          </p:cNvPr>
          <p:cNvSpPr/>
          <p:nvPr/>
        </p:nvSpPr>
        <p:spPr>
          <a:xfrm rot="5400000" flipV="1">
            <a:off x="8621153" y="949442"/>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pic>
        <p:nvPicPr>
          <p:cNvPr id="40" name="Picture 39">
            <a:extLst>
              <a:ext uri="{FF2B5EF4-FFF2-40B4-BE49-F238E27FC236}">
                <a16:creationId xmlns:a16="http://schemas.microsoft.com/office/drawing/2014/main" id="{4F0FD1A1-CB44-41FB-8C5C-289B25DA2C77}"/>
              </a:ext>
            </a:extLst>
          </p:cNvPr>
          <p:cNvPicPr>
            <a:picLocks noChangeAspect="1"/>
          </p:cNvPicPr>
          <p:nvPr/>
        </p:nvPicPr>
        <p:blipFill>
          <a:blip r:embed="rId6"/>
          <a:stretch>
            <a:fillRect/>
          </a:stretch>
        </p:blipFill>
        <p:spPr>
          <a:xfrm>
            <a:off x="8122437" y="345405"/>
            <a:ext cx="443411" cy="1541759"/>
          </a:xfrm>
          <a:prstGeom prst="rect">
            <a:avLst/>
          </a:prstGeom>
        </p:spPr>
      </p:pic>
      <p:sp>
        <p:nvSpPr>
          <p:cNvPr id="41" name="Down Arrow 96">
            <a:extLst>
              <a:ext uri="{FF2B5EF4-FFF2-40B4-BE49-F238E27FC236}">
                <a16:creationId xmlns:a16="http://schemas.microsoft.com/office/drawing/2014/main" id="{644E1B70-0411-4640-B3BC-8B00F450D881}"/>
              </a:ext>
            </a:extLst>
          </p:cNvPr>
          <p:cNvSpPr/>
          <p:nvPr/>
        </p:nvSpPr>
        <p:spPr>
          <a:xfrm rot="5400000" flipV="1">
            <a:off x="7832116" y="964193"/>
            <a:ext cx="235304" cy="27830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1400" dirty="0"/>
          </a:p>
        </p:txBody>
      </p:sp>
      <p:sp>
        <p:nvSpPr>
          <p:cNvPr id="42" name="TextBox 41">
            <a:extLst>
              <a:ext uri="{FF2B5EF4-FFF2-40B4-BE49-F238E27FC236}">
                <a16:creationId xmlns:a16="http://schemas.microsoft.com/office/drawing/2014/main" id="{BEE7FEEC-A0F0-49E4-901B-35A65115723B}"/>
              </a:ext>
            </a:extLst>
          </p:cNvPr>
          <p:cNvSpPr txBox="1"/>
          <p:nvPr/>
        </p:nvSpPr>
        <p:spPr>
          <a:xfrm>
            <a:off x="3507502" y="782725"/>
            <a:ext cx="1612067" cy="646331"/>
          </a:xfrm>
          <a:prstGeom prst="rect">
            <a:avLst/>
          </a:prstGeom>
          <a:noFill/>
        </p:spPr>
        <p:txBody>
          <a:bodyPr wrap="square" rtlCol="0">
            <a:spAutoFit/>
          </a:bodyPr>
          <a:lstStyle/>
          <a:p>
            <a:r>
              <a:rPr lang="da-DK" i="1" dirty="0"/>
              <a:t>”Lorem ipsum </a:t>
            </a:r>
            <a:br>
              <a:rPr lang="da-DK" i="1" dirty="0"/>
            </a:br>
            <a:r>
              <a:rPr lang="da-DK" i="1" dirty="0"/>
              <a:t>dolor sit amet</a:t>
            </a:r>
            <a:r>
              <a:rPr lang="en-US" dirty="0"/>
              <a:t>“</a:t>
            </a:r>
          </a:p>
        </p:txBody>
      </p:sp>
      <p:pic>
        <p:nvPicPr>
          <p:cNvPr id="43" name="Picture 42">
            <a:extLst>
              <a:ext uri="{FF2B5EF4-FFF2-40B4-BE49-F238E27FC236}">
                <a16:creationId xmlns:a16="http://schemas.microsoft.com/office/drawing/2014/main" id="{42375192-BB06-48F4-8D95-983EEF7BACC6}"/>
              </a:ext>
            </a:extLst>
          </p:cNvPr>
          <p:cNvPicPr>
            <a:picLocks noChangeAspect="1"/>
          </p:cNvPicPr>
          <p:nvPr/>
        </p:nvPicPr>
        <p:blipFill>
          <a:blip r:embed="rId7"/>
          <a:stretch>
            <a:fillRect/>
          </a:stretch>
        </p:blipFill>
        <p:spPr>
          <a:xfrm>
            <a:off x="5417770" y="609777"/>
            <a:ext cx="2351955" cy="1018462"/>
          </a:xfrm>
          <a:prstGeom prst="rect">
            <a:avLst/>
          </a:prstGeom>
        </p:spPr>
      </p:pic>
      <p:pic>
        <p:nvPicPr>
          <p:cNvPr id="7" name="Picture 6">
            <a:extLst>
              <a:ext uri="{FF2B5EF4-FFF2-40B4-BE49-F238E27FC236}">
                <a16:creationId xmlns:a16="http://schemas.microsoft.com/office/drawing/2014/main" id="{30F45752-04F8-4E0F-AE54-DF3BCBA524EA}"/>
              </a:ext>
            </a:extLst>
          </p:cNvPr>
          <p:cNvPicPr>
            <a:picLocks noChangeAspect="1"/>
          </p:cNvPicPr>
          <p:nvPr/>
        </p:nvPicPr>
        <p:blipFill rotWithShape="1">
          <a:blip r:embed="rId8"/>
          <a:srcRect l="14830" t="17327" r="15824" b="54469"/>
          <a:stretch/>
        </p:blipFill>
        <p:spPr>
          <a:xfrm>
            <a:off x="2319776" y="2391478"/>
            <a:ext cx="7467666" cy="1737361"/>
          </a:xfrm>
          <a:prstGeom prst="rect">
            <a:avLst/>
          </a:prstGeom>
        </p:spPr>
      </p:pic>
    </p:spTree>
    <p:extLst>
      <p:ext uri="{BB962C8B-B14F-4D97-AF65-F5344CB8AC3E}">
        <p14:creationId xmlns:p14="http://schemas.microsoft.com/office/powerpoint/2010/main" val="292414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0000E-5835-41F7-B5C0-0F81640C80DD}"/>
              </a:ext>
            </a:extLst>
          </p:cNvPr>
          <p:cNvPicPr>
            <a:picLocks noChangeAspect="1"/>
          </p:cNvPicPr>
          <p:nvPr/>
        </p:nvPicPr>
        <p:blipFill rotWithShape="1">
          <a:blip r:embed="rId2"/>
          <a:srcRect l="14869" t="23037" r="44696" b="17253"/>
          <a:stretch/>
        </p:blipFill>
        <p:spPr>
          <a:xfrm>
            <a:off x="0" y="1502795"/>
            <a:ext cx="4439302" cy="3990772"/>
          </a:xfrm>
          <a:prstGeom prst="rect">
            <a:avLst/>
          </a:prstGeom>
        </p:spPr>
      </p:pic>
      <p:sp>
        <p:nvSpPr>
          <p:cNvPr id="5" name="Rectangle 4">
            <a:extLst>
              <a:ext uri="{FF2B5EF4-FFF2-40B4-BE49-F238E27FC236}">
                <a16:creationId xmlns:a16="http://schemas.microsoft.com/office/drawing/2014/main" id="{4211044B-0C09-4758-83DA-3D78104BF911}"/>
              </a:ext>
            </a:extLst>
          </p:cNvPr>
          <p:cNvSpPr/>
          <p:nvPr/>
        </p:nvSpPr>
        <p:spPr>
          <a:xfrm>
            <a:off x="0" y="2075289"/>
            <a:ext cx="4325510" cy="3522429"/>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blog.aylien.com/wp-content/uploads/2018/09/lm_bengio_2003.png">
            <a:extLst>
              <a:ext uri="{FF2B5EF4-FFF2-40B4-BE49-F238E27FC236}">
                <a16:creationId xmlns:a16="http://schemas.microsoft.com/office/drawing/2014/main" id="{0AB68453-0CB1-459D-A881-7D9E35056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5026" y="423504"/>
            <a:ext cx="6789294" cy="559194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1E635083-F68D-4375-B84F-1773888CD4AA}"/>
              </a:ext>
            </a:extLst>
          </p:cNvPr>
          <p:cNvSpPr/>
          <p:nvPr/>
        </p:nvSpPr>
        <p:spPr>
          <a:xfrm>
            <a:off x="5560392" y="5957027"/>
            <a:ext cx="6618356" cy="646331"/>
          </a:xfrm>
          <a:prstGeom prst="rect">
            <a:avLst/>
          </a:prstGeom>
        </p:spPr>
        <p:txBody>
          <a:bodyPr wrap="square">
            <a:spAutoFit/>
          </a:bodyPr>
          <a:lstStyle/>
          <a:p>
            <a:r>
              <a:rPr lang="en-US" dirty="0">
                <a:solidFill>
                  <a:srgbClr val="000000"/>
                </a:solidFill>
                <a:latin typeface="Open Sans" panose="020B0606030504020204" pitchFamily="34" charset="0"/>
              </a:rPr>
              <a:t>Figure 1: A feed-forward neural network language model (Bengio et al., 2001; 2003)</a:t>
            </a:r>
            <a:endParaRPr lang="en-US" dirty="0"/>
          </a:p>
        </p:txBody>
      </p:sp>
      <p:sp>
        <p:nvSpPr>
          <p:cNvPr id="4" name="Rectangle 3">
            <a:extLst>
              <a:ext uri="{FF2B5EF4-FFF2-40B4-BE49-F238E27FC236}">
                <a16:creationId xmlns:a16="http://schemas.microsoft.com/office/drawing/2014/main" id="{67FDD87F-1B38-44E6-8EDA-0CE841C57B0A}"/>
              </a:ext>
            </a:extLst>
          </p:cNvPr>
          <p:cNvSpPr/>
          <p:nvPr/>
        </p:nvSpPr>
        <p:spPr>
          <a:xfrm>
            <a:off x="6785113" y="6581001"/>
            <a:ext cx="5563263" cy="276999"/>
          </a:xfrm>
          <a:prstGeom prst="rect">
            <a:avLst/>
          </a:prstGeom>
        </p:spPr>
        <p:txBody>
          <a:bodyPr wrap="square">
            <a:spAutoFit/>
          </a:bodyPr>
          <a:lstStyle/>
          <a:p>
            <a:r>
              <a:rPr lang="en-US" sz="1200" dirty="0">
                <a:hlinkClick r:id="rId4"/>
              </a:rPr>
              <a:t>https://www.slideshare.net/SebastianRuder/frontiers-of-natural-language-processing</a:t>
            </a:r>
            <a:endParaRPr lang="en-US" sz="1200" dirty="0"/>
          </a:p>
        </p:txBody>
      </p:sp>
    </p:spTree>
    <p:extLst>
      <p:ext uri="{BB962C8B-B14F-4D97-AF65-F5344CB8AC3E}">
        <p14:creationId xmlns:p14="http://schemas.microsoft.com/office/powerpoint/2010/main" val="18499310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11772</TotalTime>
  <Words>855</Words>
  <Application>Microsoft Office PowerPoint</Application>
  <PresentationFormat>Widescreen</PresentationFormat>
  <Paragraphs>75</Paragraphs>
  <Slides>30</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-apple-system</vt:lpstr>
      <vt:lpstr>Arial</vt:lpstr>
      <vt:lpstr>Calibri</vt:lpstr>
      <vt:lpstr>Calibri Light</vt:lpstr>
      <vt:lpstr>Georgia</vt:lpstr>
      <vt:lpstr>Open Sans</vt:lpstr>
      <vt:lpstr>Roboto Slab</vt:lpstr>
      <vt:lpstr>Office Theme</vt:lpstr>
      <vt:lpstr>Alex Sherman (alsherman@deloitte.com)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Sherman, Alex</dc:creator>
  <cp:lastModifiedBy>Sherman, Alex</cp:lastModifiedBy>
  <cp:revision>189</cp:revision>
  <dcterms:created xsi:type="dcterms:W3CDTF">2018-07-10T04:10:50Z</dcterms:created>
  <dcterms:modified xsi:type="dcterms:W3CDTF">2018-10-22T02:32:46Z</dcterms:modified>
</cp:coreProperties>
</file>

<file path=docProps/thumbnail.jpeg>
</file>